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2" r:id="rId1"/>
  </p:sldMasterIdLst>
  <p:sldIdLst>
    <p:sldId id="256" r:id="rId2"/>
    <p:sldId id="283" r:id="rId3"/>
    <p:sldId id="266" r:id="rId4"/>
    <p:sldId id="267" r:id="rId5"/>
    <p:sldId id="269" r:id="rId6"/>
    <p:sldId id="270" r:id="rId7"/>
    <p:sldId id="271" r:id="rId8"/>
    <p:sldId id="272" r:id="rId9"/>
    <p:sldId id="273" r:id="rId10"/>
    <p:sldId id="274" r:id="rId11"/>
    <p:sldId id="279" r:id="rId12"/>
    <p:sldId id="275" r:id="rId13"/>
    <p:sldId id="276" r:id="rId14"/>
    <p:sldId id="277" r:id="rId15"/>
    <p:sldId id="278" r:id="rId16"/>
    <p:sldId id="284" r:id="rId17"/>
    <p:sldId id="285" r:id="rId18"/>
    <p:sldId id="28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61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2098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213665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6796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345166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1229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24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091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35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570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124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2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9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2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5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77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4/28/2019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51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GOLF CENTAR BIOGRAD </a:t>
            </a:r>
          </a:p>
        </p:txBody>
      </p:sp>
    </p:spTree>
    <p:extLst>
      <p:ext uri="{BB962C8B-B14F-4D97-AF65-F5344CB8AC3E}">
        <p14:creationId xmlns:p14="http://schemas.microsoft.com/office/powerpoint/2010/main" val="921321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t="18316" r="53395" b="31219"/>
          <a:stretch/>
        </p:blipFill>
        <p:spPr>
          <a:xfrm rot="5400000">
            <a:off x="3863188" y="-549722"/>
            <a:ext cx="5034118" cy="798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2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33835" r="11479" b="19427"/>
          <a:stretch/>
        </p:blipFill>
        <p:spPr>
          <a:xfrm>
            <a:off x="3165986" y="855406"/>
            <a:ext cx="6440129" cy="558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74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2546" r="9807" b="1540"/>
          <a:stretch/>
        </p:blipFill>
        <p:spPr>
          <a:xfrm rot="5400000">
            <a:off x="3927987" y="-801325"/>
            <a:ext cx="5014449" cy="858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50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t="2258" r="13659" b="824"/>
          <a:stretch/>
        </p:blipFill>
        <p:spPr>
          <a:xfrm rot="5400000">
            <a:off x="3948718" y="-1294008"/>
            <a:ext cx="5112777" cy="93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59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2831" r="12442" b="1110"/>
          <a:stretch/>
        </p:blipFill>
        <p:spPr>
          <a:xfrm rot="5400000">
            <a:off x="3990715" y="-1218020"/>
            <a:ext cx="4975122" cy="908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16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2401" r="13659" b="824"/>
          <a:stretch/>
        </p:blipFill>
        <p:spPr>
          <a:xfrm rot="5400000">
            <a:off x="3969741" y="-1167548"/>
            <a:ext cx="4984956" cy="916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72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RIVERSIDE GOLF ZAGREB</a:t>
            </a:r>
          </a:p>
        </p:txBody>
      </p:sp>
    </p:spTree>
    <p:extLst>
      <p:ext uri="{BB962C8B-B14F-4D97-AF65-F5344CB8AC3E}">
        <p14:creationId xmlns:p14="http://schemas.microsoft.com/office/powerpoint/2010/main" val="3783897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555860"/>
              </p:ext>
            </p:extLst>
          </p:nvPr>
        </p:nvGraphicFramePr>
        <p:xfrm>
          <a:off x="1753725" y="92075"/>
          <a:ext cx="9431064" cy="6672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Acrobat Document" r:id="rId3" imgW="11334699" imgH="8019998" progId="AcroExch.Document.DC">
                  <p:embed/>
                </p:oleObj>
              </mc:Choice>
              <mc:Fallback>
                <p:oleObj name="Acrobat Document" r:id="rId3" imgW="11334699" imgH="801999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53725" y="92075"/>
                        <a:ext cx="9431064" cy="6672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5797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76285" y="275303"/>
            <a:ext cx="9528328" cy="698091"/>
          </a:xfrm>
        </p:spPr>
        <p:txBody>
          <a:bodyPr>
            <a:normAutofit fontScale="90000"/>
          </a:bodyPr>
          <a:lstStyle/>
          <a:p>
            <a:r>
              <a:rPr lang="hr-HR" dirty="0"/>
              <a:t>Struktura površina golf zahvata prema namjeni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812026" y="1130710"/>
            <a:ext cx="8692586" cy="5565057"/>
          </a:xfrm>
        </p:spPr>
        <p:txBody>
          <a:bodyPr>
            <a:noAutofit/>
          </a:bodyPr>
          <a:lstStyle/>
          <a:p>
            <a:pPr lvl="0"/>
            <a:r>
              <a:rPr lang="hr-HR" sz="2000" b="1" dirty="0"/>
              <a:t>18 rupa </a:t>
            </a:r>
            <a:r>
              <a:rPr lang="hr-HR" sz="2000" dirty="0"/>
              <a:t>– natjecateljsko igralište</a:t>
            </a:r>
          </a:p>
          <a:p>
            <a:pPr lvl="0"/>
            <a:r>
              <a:rPr lang="hr-HR" sz="2000" b="1" dirty="0"/>
              <a:t>9 rupa </a:t>
            </a:r>
            <a:r>
              <a:rPr lang="hr-HR" sz="2000" dirty="0"/>
              <a:t>– gradsko igralište</a:t>
            </a:r>
          </a:p>
          <a:p>
            <a:pPr marL="0" lvl="0" indent="0">
              <a:buNone/>
            </a:pPr>
            <a:r>
              <a:rPr lang="hr-HR" sz="2000" dirty="0"/>
              <a:t> </a:t>
            </a:r>
          </a:p>
          <a:p>
            <a:pPr lvl="0"/>
            <a:r>
              <a:rPr lang="hr-HR" sz="2000" b="1" dirty="0"/>
              <a:t>960.400 m² </a:t>
            </a:r>
            <a:r>
              <a:rPr lang="hr-HR" sz="2000" dirty="0"/>
              <a:t>ukupne površine</a:t>
            </a:r>
          </a:p>
          <a:p>
            <a:pPr lvl="1"/>
            <a:r>
              <a:rPr lang="hr-HR" sz="2000" dirty="0"/>
              <a:t>  </a:t>
            </a:r>
            <a:r>
              <a:rPr lang="hr-HR" sz="2000" b="1" dirty="0"/>
              <a:t>18.880 m² </a:t>
            </a:r>
            <a:r>
              <a:rPr lang="hr-HR" sz="2000" b="1" dirty="0">
                <a:solidFill>
                  <a:schemeClr val="tx1"/>
                </a:solidFill>
              </a:rPr>
              <a:t>(</a:t>
            </a:r>
            <a:r>
              <a:rPr lang="hr-HR" sz="2000" b="1" dirty="0">
                <a:solidFill>
                  <a:srgbClr val="00B050"/>
                </a:solidFill>
              </a:rPr>
              <a:t>2%</a:t>
            </a:r>
            <a:r>
              <a:rPr lang="hr-HR" sz="2000" b="1" dirty="0">
                <a:solidFill>
                  <a:schemeClr val="tx1"/>
                </a:solidFill>
              </a:rPr>
              <a:t>)</a:t>
            </a:r>
            <a:r>
              <a:rPr lang="hr-HR" sz="2000" b="1" dirty="0">
                <a:solidFill>
                  <a:srgbClr val="00B050"/>
                </a:solidFill>
              </a:rPr>
              <a:t> </a:t>
            </a:r>
            <a:r>
              <a:rPr lang="hr-HR" sz="2000" dirty="0"/>
              <a:t>građevni objekti</a:t>
            </a:r>
          </a:p>
          <a:p>
            <a:pPr lvl="1"/>
            <a:r>
              <a:rPr lang="hr-HR" sz="2000" dirty="0"/>
              <a:t>  </a:t>
            </a:r>
            <a:r>
              <a:rPr lang="hr-HR" sz="2000" b="1" dirty="0"/>
              <a:t>15.000 m² (1,5%) </a:t>
            </a:r>
            <a:r>
              <a:rPr lang="hr-HR" sz="2000" dirty="0"/>
              <a:t>pristupne ceste i parkirališta</a:t>
            </a:r>
          </a:p>
          <a:p>
            <a:pPr lvl="1"/>
            <a:r>
              <a:rPr lang="hr-HR" sz="2000" dirty="0"/>
              <a:t>  </a:t>
            </a:r>
            <a:r>
              <a:rPr lang="hr-HR" sz="2000" b="1" dirty="0"/>
              <a:t>36.000 m² (3,8%) </a:t>
            </a:r>
            <a:r>
              <a:rPr lang="hr-HR" sz="2000" dirty="0"/>
              <a:t>vježbalište za golf</a:t>
            </a:r>
          </a:p>
          <a:p>
            <a:pPr lvl="1"/>
            <a:r>
              <a:rPr lang="hr-HR" sz="2000" b="1" dirty="0"/>
              <a:t>247.110 m² (26%) </a:t>
            </a:r>
            <a:r>
              <a:rPr lang="hr-HR" sz="2000" dirty="0"/>
              <a:t>područje za igranje</a:t>
            </a:r>
          </a:p>
          <a:p>
            <a:pPr lvl="2"/>
            <a:r>
              <a:rPr lang="hr-HR" sz="2000" b="1" dirty="0"/>
              <a:t>11.790 m² (</a:t>
            </a:r>
            <a:r>
              <a:rPr lang="hr-HR" sz="2000" b="1" dirty="0">
                <a:solidFill>
                  <a:srgbClr val="00B050"/>
                </a:solidFill>
              </a:rPr>
              <a:t>1,2%</a:t>
            </a:r>
            <a:r>
              <a:rPr lang="hr-HR" sz="2000" b="1" dirty="0"/>
              <a:t>) </a:t>
            </a:r>
            <a:r>
              <a:rPr lang="hr-HR" sz="2000" dirty="0"/>
              <a:t>područje </a:t>
            </a:r>
            <a:r>
              <a:rPr lang="hr-HR" sz="2000" i="1" dirty="0" err="1"/>
              <a:t>teeova</a:t>
            </a:r>
            <a:endParaRPr lang="hr-HR" sz="2000" dirty="0"/>
          </a:p>
          <a:p>
            <a:pPr lvl="2"/>
            <a:r>
              <a:rPr lang="hr-HR" sz="2000" b="1" dirty="0"/>
              <a:t>13.710 m² (</a:t>
            </a:r>
            <a:r>
              <a:rPr lang="hr-HR" sz="2000" b="1" dirty="0">
                <a:solidFill>
                  <a:srgbClr val="00B050"/>
                </a:solidFill>
              </a:rPr>
              <a:t>1,4%</a:t>
            </a:r>
            <a:r>
              <a:rPr lang="hr-HR" sz="2000" b="1" dirty="0"/>
              <a:t>) </a:t>
            </a:r>
            <a:r>
              <a:rPr lang="hr-HR" sz="2000" dirty="0"/>
              <a:t>područje </a:t>
            </a:r>
            <a:r>
              <a:rPr lang="hr-HR" sz="2000" i="1" dirty="0" err="1"/>
              <a:t>greenova</a:t>
            </a:r>
            <a:endParaRPr lang="hr-HR" sz="2000" dirty="0"/>
          </a:p>
          <a:p>
            <a:pPr lvl="2"/>
            <a:r>
              <a:rPr lang="hr-HR" sz="2000" b="1" dirty="0"/>
              <a:t>221.610 m² (23%) </a:t>
            </a:r>
            <a:r>
              <a:rPr lang="hr-HR" sz="2000" dirty="0"/>
              <a:t>područje </a:t>
            </a:r>
            <a:r>
              <a:rPr lang="hr-HR" sz="2000" i="1" dirty="0" err="1"/>
              <a:t>fairwaya</a:t>
            </a:r>
            <a:endParaRPr lang="hr-HR" sz="2000" dirty="0"/>
          </a:p>
          <a:p>
            <a:pPr lvl="1"/>
            <a:r>
              <a:rPr lang="hr-HR" sz="2000" b="1" dirty="0"/>
              <a:t>124.190 m² (12,9%) </a:t>
            </a:r>
            <a:r>
              <a:rPr lang="hr-HR" sz="2000" dirty="0"/>
              <a:t>područje </a:t>
            </a:r>
            <a:r>
              <a:rPr lang="hr-HR" sz="2000" b="1" dirty="0"/>
              <a:t>12</a:t>
            </a:r>
            <a:r>
              <a:rPr lang="hr-HR" sz="2000" dirty="0"/>
              <a:t> jezera</a:t>
            </a:r>
          </a:p>
          <a:p>
            <a:pPr lvl="1"/>
            <a:r>
              <a:rPr lang="hr-HR" sz="2000" b="1" dirty="0"/>
              <a:t>519.220 m² (54%) </a:t>
            </a:r>
            <a:r>
              <a:rPr lang="hr-HR" sz="2000" dirty="0"/>
              <a:t>područje šume, šikare i visoke trave</a:t>
            </a:r>
          </a:p>
        </p:txBody>
      </p:sp>
    </p:spTree>
    <p:extLst>
      <p:ext uri="{BB962C8B-B14F-4D97-AF65-F5344CB8AC3E}">
        <p14:creationId xmlns:p14="http://schemas.microsoft.com/office/powerpoint/2010/main" val="4183804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92925" y="167148"/>
            <a:ext cx="8911687" cy="550607"/>
          </a:xfrm>
        </p:spPr>
        <p:txBody>
          <a:bodyPr>
            <a:normAutofit fontScale="90000"/>
          </a:bodyPr>
          <a:lstStyle/>
          <a:p>
            <a:r>
              <a:rPr lang="hr-HR" dirty="0"/>
              <a:t>OPĆI PODACI</a:t>
            </a:r>
            <a:br>
              <a:rPr lang="hr-HR" dirty="0"/>
            </a:br>
            <a:br>
              <a:rPr lang="hr-HR" dirty="0"/>
            </a:br>
            <a:br>
              <a:rPr lang="hr-HR" dirty="0"/>
            </a:br>
            <a:br>
              <a:rPr lang="hr-HR" dirty="0"/>
            </a:br>
            <a:br>
              <a:rPr lang="hr-HR" dirty="0"/>
            </a:br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50142" y="894735"/>
            <a:ext cx="9625780" cy="5683046"/>
          </a:xfrm>
        </p:spPr>
        <p:txBody>
          <a:bodyPr/>
          <a:lstStyle/>
          <a:p>
            <a:r>
              <a:rPr lang="hr-HR" b="1" dirty="0"/>
              <a:t>2006. g. </a:t>
            </a:r>
            <a:r>
              <a:rPr lang="hr-HR" dirty="0"/>
              <a:t>izrađena procjena zemljišta</a:t>
            </a:r>
          </a:p>
          <a:p>
            <a:r>
              <a:rPr lang="hr-HR" b="1" dirty="0"/>
              <a:t>320.000 m</a:t>
            </a:r>
            <a:r>
              <a:rPr lang="hr-HR" b="1" baseline="30000" dirty="0"/>
              <a:t>2 </a:t>
            </a:r>
            <a:r>
              <a:rPr lang="hr-HR" dirty="0"/>
              <a:t>zemljišta otkupljeno od </a:t>
            </a:r>
            <a:r>
              <a:rPr lang="hr-HR" b="1" dirty="0"/>
              <a:t>140 vlasnika</a:t>
            </a:r>
          </a:p>
          <a:p>
            <a:r>
              <a:rPr lang="hr-HR" dirty="0"/>
              <a:t>Izrađeno </a:t>
            </a:r>
            <a:r>
              <a:rPr lang="hr-HR" b="1" dirty="0"/>
              <a:t>30-tak raznih studija </a:t>
            </a:r>
            <a:r>
              <a:rPr lang="hr-HR" dirty="0"/>
              <a:t>i elaborata sa preko </a:t>
            </a:r>
            <a:r>
              <a:rPr lang="hr-HR" b="1" dirty="0"/>
              <a:t>3000 stranica teksta i crteža</a:t>
            </a:r>
          </a:p>
          <a:p>
            <a:r>
              <a:rPr lang="hr-HR" dirty="0"/>
              <a:t>Lokacijska dozvola sa </a:t>
            </a:r>
            <a:r>
              <a:rPr lang="hr-HR" b="1" dirty="0"/>
              <a:t>22 faze gradnje </a:t>
            </a:r>
            <a:r>
              <a:rPr lang="hr-HR" dirty="0"/>
              <a:t>(produživana </a:t>
            </a:r>
            <a:r>
              <a:rPr lang="hr-HR" b="1" dirty="0"/>
              <a:t>2 puta</a:t>
            </a:r>
            <a:r>
              <a:rPr lang="hr-HR" dirty="0"/>
              <a:t>)</a:t>
            </a:r>
          </a:p>
          <a:p>
            <a:r>
              <a:rPr lang="hr-HR" dirty="0"/>
              <a:t>Građevinska dozvola (uvjetno)</a:t>
            </a:r>
          </a:p>
          <a:p>
            <a:r>
              <a:rPr lang="hr-HR" b="1" dirty="0"/>
              <a:t>01.07.2019. god. početak gradnje </a:t>
            </a:r>
            <a:r>
              <a:rPr lang="hr-HR" dirty="0"/>
              <a:t>uz uvjet dobivanja koncesije za </a:t>
            </a:r>
            <a:r>
              <a:rPr lang="hr-HR" b="1" dirty="0"/>
              <a:t>cca. 950.000 m</a:t>
            </a:r>
            <a:r>
              <a:rPr lang="hr-HR" b="1" baseline="30000" dirty="0"/>
              <a:t>2 </a:t>
            </a:r>
            <a:r>
              <a:rPr lang="hr-HR" b="1" dirty="0"/>
              <a:t>zemljišta za golf</a:t>
            </a:r>
          </a:p>
          <a:p>
            <a:r>
              <a:rPr lang="hr-HR" dirty="0"/>
              <a:t>Ukupni zahvat od </a:t>
            </a:r>
            <a:r>
              <a:rPr lang="hr-HR" b="1" dirty="0"/>
              <a:t>1.400.000 m</a:t>
            </a:r>
            <a:r>
              <a:rPr lang="hr-HR" b="1" baseline="30000" dirty="0"/>
              <a:t>2</a:t>
            </a:r>
            <a:r>
              <a:rPr lang="hr-HR" b="1" dirty="0"/>
              <a:t> </a:t>
            </a:r>
            <a:r>
              <a:rPr lang="hr-HR" dirty="0"/>
              <a:t>omogućuje smještaj</a:t>
            </a:r>
          </a:p>
          <a:p>
            <a:pPr lvl="1"/>
            <a:r>
              <a:rPr lang="hr-HR" dirty="0"/>
              <a:t>golf igralište </a:t>
            </a:r>
            <a:r>
              <a:rPr lang="hr-HR" b="1" dirty="0"/>
              <a:t>27 rupa</a:t>
            </a:r>
          </a:p>
          <a:p>
            <a:pPr lvl="1"/>
            <a:r>
              <a:rPr lang="hr-HR" dirty="0"/>
              <a:t>hotel, klupska kuća te </a:t>
            </a:r>
            <a:r>
              <a:rPr lang="hr-HR" b="1" dirty="0"/>
              <a:t>86 samostojećih vila i 26 dvojnih kuća sa 40 apartmana</a:t>
            </a:r>
          </a:p>
          <a:p>
            <a:r>
              <a:rPr lang="hr-HR" dirty="0"/>
              <a:t>Infrastruktura</a:t>
            </a:r>
          </a:p>
          <a:p>
            <a:pPr lvl="1"/>
            <a:r>
              <a:rPr lang="hr-HR" dirty="0"/>
              <a:t>novi vodovod </a:t>
            </a:r>
            <a:r>
              <a:rPr lang="hr-HR" b="1" dirty="0"/>
              <a:t>(4 km), </a:t>
            </a:r>
            <a:r>
              <a:rPr lang="hr-HR" dirty="0"/>
              <a:t>nova kanalizacija </a:t>
            </a:r>
            <a:r>
              <a:rPr lang="hr-HR" b="1" dirty="0"/>
              <a:t>(4,5 km)</a:t>
            </a:r>
          </a:p>
          <a:p>
            <a:pPr lvl="1"/>
            <a:r>
              <a:rPr lang="hr-HR" dirty="0"/>
              <a:t>nove prometnice </a:t>
            </a:r>
            <a:r>
              <a:rPr lang="hr-HR" b="1" dirty="0"/>
              <a:t>(3 km), </a:t>
            </a:r>
            <a:r>
              <a:rPr lang="hr-HR" dirty="0"/>
              <a:t>biciklistička staza </a:t>
            </a:r>
            <a:r>
              <a:rPr lang="hr-HR" b="1" dirty="0"/>
              <a:t>(3 km)</a:t>
            </a:r>
          </a:p>
          <a:p>
            <a:pPr lvl="1"/>
            <a:r>
              <a:rPr lang="hr-HR" b="1" dirty="0"/>
              <a:t>2 </a:t>
            </a:r>
            <a:r>
              <a:rPr lang="hr-HR" b="1" dirty="0" err="1"/>
              <a:t>trafo</a:t>
            </a:r>
            <a:r>
              <a:rPr lang="hr-HR" b="1" dirty="0"/>
              <a:t> stanice</a:t>
            </a:r>
            <a:r>
              <a:rPr lang="hr-HR" dirty="0"/>
              <a:t>, </a:t>
            </a:r>
            <a:r>
              <a:rPr lang="hr-HR" dirty="0" err="1"/>
              <a:t>izmještanje</a:t>
            </a:r>
            <a:r>
              <a:rPr lang="hr-HR" dirty="0"/>
              <a:t> dalekovoda u dužini </a:t>
            </a:r>
            <a:r>
              <a:rPr lang="hr-HR" b="1" dirty="0"/>
              <a:t>1,5 km</a:t>
            </a:r>
          </a:p>
          <a:p>
            <a:pPr lvl="1"/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3821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5" r="53413" b="31506"/>
          <a:stretch/>
        </p:blipFill>
        <p:spPr>
          <a:xfrm rot="5400000">
            <a:off x="3772969" y="-465344"/>
            <a:ext cx="5120035" cy="780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37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1" r="52585" b="23333"/>
          <a:stretch/>
        </p:blipFill>
        <p:spPr>
          <a:xfrm rot="5400000">
            <a:off x="3847408" y="-385183"/>
            <a:ext cx="5150834" cy="77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20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8" r="52382" b="22187"/>
          <a:stretch/>
        </p:blipFill>
        <p:spPr>
          <a:xfrm rot="5400000">
            <a:off x="3704059" y="-585962"/>
            <a:ext cx="5295158" cy="800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4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35" r="52382" b="21612"/>
          <a:stretch/>
        </p:blipFill>
        <p:spPr>
          <a:xfrm rot="5400000">
            <a:off x="3619296" y="-393043"/>
            <a:ext cx="5199217" cy="783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36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7" r="52382" b="23046"/>
          <a:stretch/>
        </p:blipFill>
        <p:spPr>
          <a:xfrm rot="5400000">
            <a:off x="3844591" y="-480688"/>
            <a:ext cx="5191078" cy="784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19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18550" r="52382" b="30789"/>
          <a:stretch/>
        </p:blipFill>
        <p:spPr>
          <a:xfrm rot="5400000">
            <a:off x="3817546" y="-533572"/>
            <a:ext cx="5235332" cy="79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46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2" r="52788" b="31075"/>
          <a:stretch/>
        </p:blipFill>
        <p:spPr>
          <a:xfrm rot="5400000">
            <a:off x="3601581" y="-512986"/>
            <a:ext cx="5283801" cy="79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7667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253</TotalTime>
  <Words>146</Words>
  <Application>Microsoft Office PowerPoint</Application>
  <PresentationFormat>Široki zaslon</PresentationFormat>
  <Paragraphs>30</Paragraphs>
  <Slides>18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18</vt:i4>
      </vt:variant>
    </vt:vector>
  </HeadingPairs>
  <TitlesOfParts>
    <vt:vector size="23" baseType="lpstr">
      <vt:lpstr>Arial</vt:lpstr>
      <vt:lpstr>Century Gothic</vt:lpstr>
      <vt:lpstr>Wingdings 3</vt:lpstr>
      <vt:lpstr>Pramen</vt:lpstr>
      <vt:lpstr>Acrobat Document</vt:lpstr>
      <vt:lpstr>GOLF CENTAR BIOGRAD </vt:lpstr>
      <vt:lpstr>OPĆI PODACI     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RIVERSIDE GOLF ZAGREB</vt:lpstr>
      <vt:lpstr>PowerPoint prezentacija</vt:lpstr>
      <vt:lpstr>Struktura površina golf zahvata prema namjeni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Nikamark Nikamark</dc:creator>
  <cp:lastModifiedBy>VMD GRUPA</cp:lastModifiedBy>
  <cp:revision>25</cp:revision>
  <dcterms:created xsi:type="dcterms:W3CDTF">2019-04-26T08:06:28Z</dcterms:created>
  <dcterms:modified xsi:type="dcterms:W3CDTF">2019-04-28T10:09:03Z</dcterms:modified>
</cp:coreProperties>
</file>