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88" r:id="rId5"/>
    <p:sldId id="289" r:id="rId6"/>
    <p:sldId id="301" r:id="rId7"/>
    <p:sldId id="303" r:id="rId8"/>
    <p:sldId id="305" r:id="rId9"/>
    <p:sldId id="306" r:id="rId10"/>
    <p:sldId id="307" r:id="rId11"/>
    <p:sldId id="294" r:id="rId12"/>
    <p:sldId id="292" r:id="rId13"/>
    <p:sldId id="293" r:id="rId14"/>
    <p:sldId id="298" r:id="rId15"/>
    <p:sldId id="299" r:id="rId16"/>
    <p:sldId id="30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  <a:srgbClr val="00D661"/>
    <a:srgbClr val="3BFF94"/>
    <a:srgbClr val="FF0000"/>
    <a:srgbClr val="EDF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3" autoAdjust="0"/>
    <p:restoredTop sz="96263" autoAdjust="0"/>
  </p:normalViewPr>
  <p:slideViewPr>
    <p:cSldViewPr>
      <p:cViewPr varScale="1">
        <p:scale>
          <a:sx n="71" d="100"/>
          <a:sy n="71" d="100"/>
        </p:scale>
        <p:origin x="-15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Smještaj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Odmorišni turist</c:v>
                </c:pt>
                <c:pt idx="1">
                  <c:v>Golf turist 1 dan</c:v>
                </c:pt>
                <c:pt idx="2">
                  <c:v>Golf turist 3 dana</c:v>
                </c:pt>
                <c:pt idx="3">
                  <c:v>Golf turist 7 dana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#,##0.00\ [$€-1]">
                  <c:v>38.770000000000003</c:v>
                </c:pt>
                <c:pt idx="2" formatCode="#,##0.00\ [$€-1]">
                  <c:v>85</c:v>
                </c:pt>
                <c:pt idx="3" formatCode="#,##0.00\ [$€-1]">
                  <c:v>85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Golf potrošnja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Odmorišni turist</c:v>
                </c:pt>
                <c:pt idx="1">
                  <c:v>Golf turist 1 dan</c:v>
                </c:pt>
                <c:pt idx="2">
                  <c:v>Golf turist 3 dana</c:v>
                </c:pt>
                <c:pt idx="3">
                  <c:v>Golf turist 7 dana</c:v>
                </c:pt>
              </c:strCache>
            </c:strRef>
          </c:cat>
          <c:val>
            <c:numRef>
              <c:f>Sheet1!$C$2:$C$5</c:f>
              <c:numCache>
                <c:formatCode>#,##0.00\ [$€-1]</c:formatCode>
                <c:ptCount val="4"/>
                <c:pt idx="1">
                  <c:v>82</c:v>
                </c:pt>
                <c:pt idx="2">
                  <c:v>70</c:v>
                </c:pt>
                <c:pt idx="3">
                  <c:v>70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Ostalo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Odmorišni turist</c:v>
                </c:pt>
                <c:pt idx="1">
                  <c:v>Golf turist 1 dan</c:v>
                </c:pt>
                <c:pt idx="2">
                  <c:v>Golf turist 3 dana</c:v>
                </c:pt>
                <c:pt idx="3">
                  <c:v>Golf turist 7 dana</c:v>
                </c:pt>
              </c:strCache>
            </c:strRef>
          </c:cat>
          <c:val>
            <c:numRef>
              <c:f>Sheet1!$D$2:$D$5</c:f>
              <c:numCache>
                <c:formatCode>#,##0.00\ [$€-1]</c:formatCode>
                <c:ptCount val="4"/>
                <c:pt idx="0">
                  <c:v>40</c:v>
                </c:pt>
                <c:pt idx="1">
                  <c:v>47</c:v>
                </c:pt>
                <c:pt idx="2">
                  <c:v>47</c:v>
                </c:pt>
                <c:pt idx="3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7764864"/>
        <c:axId val="57791232"/>
        <c:axId val="0"/>
      </c:bar3DChart>
      <c:catAx>
        <c:axId val="57764864"/>
        <c:scaling>
          <c:orientation val="minMax"/>
        </c:scaling>
        <c:delete val="0"/>
        <c:axPos val="b"/>
        <c:majorTickMark val="out"/>
        <c:minorTickMark val="none"/>
        <c:tickLblPos val="nextTo"/>
        <c:crossAx val="57791232"/>
        <c:crosses val="autoZero"/>
        <c:auto val="1"/>
        <c:lblAlgn val="ctr"/>
        <c:lblOffset val="100"/>
        <c:noMultiLvlLbl val="0"/>
      </c:catAx>
      <c:valAx>
        <c:axId val="57791232"/>
        <c:scaling>
          <c:orientation val="minMax"/>
        </c:scaling>
        <c:delete val="0"/>
        <c:axPos val="l"/>
        <c:majorGridlines/>
        <c:numFmt formatCode="#,##0\ [$€-803]" sourceLinked="0"/>
        <c:majorTickMark val="out"/>
        <c:minorTickMark val="none"/>
        <c:tickLblPos val="nextTo"/>
        <c:crossAx val="577648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hr-HR" dirty="0"/>
              <a:t>Distribucija odigranih golf rundi po mjesecima u klasteru </a:t>
            </a:r>
            <a:r>
              <a:rPr lang="hr-HR" dirty="0" smtClean="0"/>
              <a:t>Belek</a:t>
            </a:r>
            <a:r>
              <a:rPr lang="hr-HR" baseline="0" dirty="0" smtClean="0"/>
              <a:t> </a:t>
            </a:r>
            <a:r>
              <a:rPr lang="hr-HR" dirty="0" smtClean="0"/>
              <a:t>(2014.)</a:t>
            </a:r>
            <a:endParaRPr lang="hr-HR" dirty="0"/>
          </a:p>
        </c:rich>
      </c:tx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Distribucija odigranih golf rundi po mjesecima u klasteru Belek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Siječanj</c:v>
                </c:pt>
                <c:pt idx="1">
                  <c:v>Veljača</c:v>
                </c:pt>
                <c:pt idx="2">
                  <c:v>Ožujak</c:v>
                </c:pt>
                <c:pt idx="3">
                  <c:v>Travanj</c:v>
                </c:pt>
                <c:pt idx="4">
                  <c:v>Svibanj</c:v>
                </c:pt>
                <c:pt idx="5">
                  <c:v>Lipanj</c:v>
                </c:pt>
                <c:pt idx="6">
                  <c:v>Srpanj</c:v>
                </c:pt>
                <c:pt idx="7">
                  <c:v>Kolovoz</c:v>
                </c:pt>
                <c:pt idx="8">
                  <c:v>Rujan</c:v>
                </c:pt>
                <c:pt idx="9">
                  <c:v>Listopad</c:v>
                </c:pt>
                <c:pt idx="10">
                  <c:v>Studeni</c:v>
                </c:pt>
                <c:pt idx="11">
                  <c:v>Prosinac</c:v>
                </c:pt>
              </c:strCache>
            </c:strRef>
          </c:cat>
          <c:val>
            <c:numRef>
              <c:f>Sheet1!$B$2:$B$13</c:f>
              <c:numCache>
                <c:formatCode>#,##0</c:formatCode>
                <c:ptCount val="12"/>
                <c:pt idx="0">
                  <c:v>30000</c:v>
                </c:pt>
                <c:pt idx="1">
                  <c:v>49000</c:v>
                </c:pt>
                <c:pt idx="2">
                  <c:v>80000</c:v>
                </c:pt>
                <c:pt idx="3">
                  <c:v>78000</c:v>
                </c:pt>
                <c:pt idx="4">
                  <c:v>61000</c:v>
                </c:pt>
                <c:pt idx="5">
                  <c:v>19000</c:v>
                </c:pt>
                <c:pt idx="6">
                  <c:v>8000</c:v>
                </c:pt>
                <c:pt idx="7">
                  <c:v>8500</c:v>
                </c:pt>
                <c:pt idx="8">
                  <c:v>31000</c:v>
                </c:pt>
                <c:pt idx="9">
                  <c:v>59000</c:v>
                </c:pt>
                <c:pt idx="10">
                  <c:v>64000</c:v>
                </c:pt>
                <c:pt idx="11">
                  <c:v>30000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255680"/>
        <c:axId val="131617920"/>
      </c:lineChart>
      <c:catAx>
        <c:axId val="131255680"/>
        <c:scaling>
          <c:orientation val="minMax"/>
        </c:scaling>
        <c:delete val="0"/>
        <c:axPos val="b"/>
        <c:majorTickMark val="none"/>
        <c:minorTickMark val="none"/>
        <c:tickLblPos val="nextTo"/>
        <c:crossAx val="131617920"/>
        <c:crosses val="autoZero"/>
        <c:auto val="1"/>
        <c:lblAlgn val="ctr"/>
        <c:lblOffset val="100"/>
        <c:noMultiLvlLbl val="0"/>
      </c:catAx>
      <c:valAx>
        <c:axId val="131617920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crossAx val="131255680"/>
        <c:crosses val="autoZero"/>
        <c:crossBetween val="between"/>
      </c:valAx>
    </c:plotArea>
    <c:plotVisOnly val="1"/>
    <c:dispBlanksAs val="zero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7A984-D71F-42FA-A13C-2321679950D2}" type="datetimeFigureOut">
              <a:rPr lang="hr-HR" smtClean="0"/>
              <a:t>27.5.2018.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2DAF3-7057-4C1C-B35F-9027A1C2EB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3022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2DAF3-7057-4C1C-B35F-9027A1C2EBEF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742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DD5C-62F8-48F0-9A7C-337892A39A84}" type="datetime1">
              <a:rPr lang="en-US" smtClean="0"/>
              <a:t>5/27/2018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FF69-FEC5-4814-B1C9-C2270E544F0F}" type="datetime1">
              <a:rPr lang="en-US" smtClean="0"/>
              <a:t>5/27/2018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3946-D059-46A4-9515-08FB9163ABAF}" type="datetime1">
              <a:rPr lang="en-US" smtClean="0"/>
              <a:t>5/27/2018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183D-2DED-4EE8-8C52-F2D237E84A7F}" type="datetime1">
              <a:rPr lang="en-US" smtClean="0"/>
              <a:t>5/27/2018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956A-4B95-4AE4-A611-771FF77D1717}" type="datetime1">
              <a:rPr lang="en-US" smtClean="0"/>
              <a:t>5/27/2018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D42D6-06C7-4ABB-B24E-63C879886A45}" type="datetime1">
              <a:rPr lang="en-US" smtClean="0"/>
              <a:t>5/27/2018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BD2C-596F-486A-84BD-0097E3EDB3ED}" type="datetime1">
              <a:rPr lang="en-US" smtClean="0"/>
              <a:t>5/27/2018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2894-4DDB-44AF-80FD-DDBF94578E22}" type="datetime1">
              <a:rPr lang="en-US" smtClean="0"/>
              <a:t>5/27/2018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70DE-FB2C-4FA7-86C8-8282BF75249A}" type="datetime1">
              <a:rPr lang="en-US" smtClean="0"/>
              <a:t>5/27/2018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7D7E-5249-4DE8-93C8-5BDEC78DC815}" type="datetime1">
              <a:rPr lang="en-US" smtClean="0"/>
              <a:t>5/27/2018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42A1B-0C63-45A7-B6FE-8934E98C102A}" type="datetime1">
              <a:rPr lang="en-US" smtClean="0"/>
              <a:t>5/27/2018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60791-8DEA-48EF-A116-D8F4598779EC}" type="datetime1">
              <a:rPr lang="en-US" smtClean="0"/>
              <a:t>5/27/2018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1.xlsx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:\Users\D.s. Golf\AppData\Local\Microsoft\Windows\Temporary Internet Files\Content.Outlook\W297JENP\DSCF0018 (2)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1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371600" y="60960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1600" b="1" dirty="0" smtClean="0">
                <a:solidFill>
                  <a:schemeClr val="bg1"/>
                </a:solidFill>
              </a:rPr>
              <a:t>Dražen Slamar | D.S.Golf | www.dsgolf.hr | ds.golf@pu.t-com.hr </a:t>
            </a:r>
          </a:p>
          <a:p>
            <a:pPr marL="0" indent="0" algn="ctr">
              <a:buNone/>
            </a:pPr>
            <a:r>
              <a:rPr lang="hr-HR" sz="1600" b="1" dirty="0" smtClean="0">
                <a:solidFill>
                  <a:schemeClr val="bg1"/>
                </a:solidFill>
              </a:rPr>
              <a:t>Svibanj 2018.</a:t>
            </a:r>
            <a:endParaRPr lang="hr-HR" sz="1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7400" y="104001"/>
            <a:ext cx="3076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b="1" dirty="0" smtClean="0">
                <a:solidFill>
                  <a:schemeClr val="bg1"/>
                </a:solidFill>
              </a:rPr>
              <a:t>Golf centar Novi Dvori, Zaprešić</a:t>
            </a:r>
            <a:endParaRPr lang="hr-HR" sz="14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bg1"/>
                </a:solidFill>
              </a:rPr>
              <a:pPr/>
              <a:t>1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EKONOMSKI UČINCI RAZVOJA </a:t>
            </a:r>
            <a:br>
              <a:rPr lang="hr-HR" b="1" dirty="0">
                <a:solidFill>
                  <a:schemeClr val="bg1"/>
                </a:solidFill>
              </a:rPr>
            </a:br>
            <a:r>
              <a:rPr lang="hr-HR" b="1" dirty="0">
                <a:solidFill>
                  <a:schemeClr val="bg1"/>
                </a:solidFill>
              </a:rPr>
              <a:t>GOLF DESTINACIJE POREČ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4953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b="1" dirty="0" smtClean="0">
                <a:solidFill>
                  <a:schemeClr val="bg1"/>
                </a:solidFill>
              </a:rPr>
              <a:t>1. KONFERENCIJA GOLF TURIZMA</a:t>
            </a:r>
            <a:br>
              <a:rPr lang="hr-HR" sz="2400" b="1" dirty="0" smtClean="0">
                <a:solidFill>
                  <a:schemeClr val="bg1"/>
                </a:solidFill>
              </a:rPr>
            </a:br>
            <a:r>
              <a:rPr lang="hr-HR" sz="2400" b="1" dirty="0" smtClean="0">
                <a:solidFill>
                  <a:schemeClr val="bg1"/>
                </a:solidFill>
              </a:rPr>
              <a:t>Perspektive razvoja golf ponude u RH</a:t>
            </a:r>
            <a:endParaRPr lang="hr-H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6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>
                <a:solidFill>
                  <a:schemeClr val="bg1"/>
                </a:solidFill>
              </a:rPr>
              <a:t>OBJEDINJENA POTROŠNJA NA GOLF IGRALIŠTU SA POTROŠNJOM UGOSTITELJSTVA I TURIZMA</a:t>
            </a:r>
            <a:endParaRPr lang="pt-BR" b="1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2819400"/>
            <a:ext cx="8686800" cy="3548150"/>
            <a:chOff x="0" y="2547850"/>
            <a:chExt cx="8686800" cy="3548150"/>
          </a:xfrm>
        </p:grpSpPr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457200" y="2547850"/>
              <a:ext cx="8229600" cy="3548150"/>
            </a:xfrm>
            <a:prstGeom prst="rect">
              <a:avLst/>
            </a:prstGeom>
          </p:spPr>
          <p:txBody>
            <a:bodyPr vert="horz" lIns="91440" tIns="45720" rIns="91440" bIns="45720" numCol="2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00050" indent="-400050">
                <a:buFont typeface="+mj-lt"/>
                <a:buAutoNum type="arabicPeriod"/>
              </a:pPr>
              <a:r>
                <a:rPr lang="hr-HR" sz="1800" b="1" dirty="0" smtClean="0">
                  <a:solidFill>
                    <a:schemeClr val="bg1"/>
                  </a:solidFill>
                </a:rPr>
                <a:t>UKUPNA DNEVNA POTROŠNJA H4*</a:t>
              </a:r>
            </a:p>
            <a:p>
              <a:pPr marL="857250" lvl="1" indent="-400050">
                <a:buFont typeface="+mj-lt"/>
                <a:buAutoNum type="arabicPeriod"/>
              </a:pPr>
              <a:r>
                <a:rPr lang="hr-HR" sz="1400" b="1" dirty="0" smtClean="0">
                  <a:solidFill>
                    <a:schemeClr val="bg1"/>
                  </a:solidFill>
                </a:rPr>
                <a:t>Golf + Ne-Golf (vikend – 224 €)</a:t>
              </a:r>
            </a:p>
            <a:p>
              <a:pPr marL="857250" lvl="1" indent="-400050">
                <a:buFont typeface="+mj-lt"/>
                <a:buAutoNum type="arabicPeriod"/>
              </a:pPr>
              <a:r>
                <a:rPr lang="hr-HR" sz="1400" b="1" dirty="0" smtClean="0">
                  <a:solidFill>
                    <a:schemeClr val="bg1"/>
                  </a:solidFill>
                </a:rPr>
                <a:t>UKUPNO DNEVNA H4*</a:t>
              </a:r>
            </a:p>
            <a:p>
              <a:pPr marL="857250" lvl="1" indent="-400050">
                <a:buFont typeface="+mj-lt"/>
                <a:buAutoNum type="arabicPeriod"/>
              </a:pPr>
              <a:endParaRPr lang="hr-HR" sz="1400" b="1" dirty="0">
                <a:solidFill>
                  <a:schemeClr val="bg1"/>
                </a:solidFill>
              </a:endParaRPr>
            </a:p>
            <a:p>
              <a:pPr marL="400050" indent="-400050">
                <a:buFont typeface="+mj-lt"/>
                <a:buAutoNum type="arabicPeriod"/>
              </a:pPr>
              <a:r>
                <a:rPr lang="hr-HR" sz="1800" b="1" dirty="0" smtClean="0">
                  <a:solidFill>
                    <a:schemeClr val="bg1"/>
                  </a:solidFill>
                </a:rPr>
                <a:t>UKUPNA VIKEND 3-D           POTROŠNJA  H4*</a:t>
              </a:r>
            </a:p>
            <a:p>
              <a:pPr marL="857250" lvl="1" indent="-400050">
                <a:buFont typeface="+mj-lt"/>
                <a:buAutoNum type="arabicPeriod"/>
              </a:pPr>
              <a:r>
                <a:rPr lang="hr-HR" sz="1400" b="1" dirty="0" smtClean="0">
                  <a:solidFill>
                    <a:schemeClr val="bg1"/>
                  </a:solidFill>
                </a:rPr>
                <a:t>Golf potrošnja (3x70 €)</a:t>
              </a:r>
            </a:p>
            <a:p>
              <a:pPr marL="857250" lvl="1" indent="-400050">
                <a:buFont typeface="+mj-lt"/>
                <a:buAutoNum type="arabicPeriod"/>
              </a:pPr>
              <a:r>
                <a:rPr lang="hr-HR" sz="1400" b="1" dirty="0" smtClean="0">
                  <a:solidFill>
                    <a:schemeClr val="bg1"/>
                  </a:solidFill>
                </a:rPr>
                <a:t>Ne-Golf potrošnja (3x132 €)</a:t>
              </a:r>
            </a:p>
            <a:p>
              <a:pPr marL="857250" lvl="1" indent="-400050">
                <a:buFont typeface="+mj-lt"/>
                <a:buAutoNum type="arabicPeriod"/>
              </a:pPr>
              <a:r>
                <a:rPr lang="hr-HR" sz="1400" b="1" dirty="0" smtClean="0">
                  <a:solidFill>
                    <a:schemeClr val="bg1"/>
                  </a:solidFill>
                </a:rPr>
                <a:t>UKUPNO VIKEND 3-D ARANŽMAN</a:t>
              </a:r>
            </a:p>
            <a:p>
              <a:pPr marL="857250" lvl="1" indent="-400050">
                <a:buFont typeface="+mj-lt"/>
                <a:buAutoNum type="arabicPeriod"/>
              </a:pPr>
              <a:endParaRPr lang="hr-HR" sz="1400" b="1" dirty="0" smtClean="0">
                <a:solidFill>
                  <a:schemeClr val="bg1"/>
                </a:solidFill>
              </a:endParaRPr>
            </a:p>
            <a:p>
              <a:pPr marL="857250" lvl="1" indent="-400050">
                <a:buFont typeface="+mj-lt"/>
                <a:buAutoNum type="arabicPeriod"/>
              </a:pPr>
              <a:endParaRPr lang="hr-HR" sz="1400" b="1" dirty="0" smtClean="0">
                <a:solidFill>
                  <a:schemeClr val="bg1"/>
                </a:solidFill>
              </a:endParaRPr>
            </a:p>
            <a:p>
              <a:pPr marL="857250" lvl="1" indent="-400050">
                <a:buFont typeface="+mj-lt"/>
                <a:buAutoNum type="arabicPeriod"/>
              </a:pPr>
              <a:endParaRPr lang="hr-HR" sz="1400" b="1" dirty="0">
                <a:solidFill>
                  <a:schemeClr val="bg1"/>
                </a:solidFill>
              </a:endParaRPr>
            </a:p>
            <a:p>
              <a:pPr marL="857250" lvl="1" indent="-400050">
                <a:buFont typeface="+mj-lt"/>
                <a:buAutoNum type="arabicPeriod"/>
              </a:pPr>
              <a:endParaRPr lang="hr-HR" sz="1400" b="1" dirty="0" smtClean="0">
                <a:solidFill>
                  <a:schemeClr val="bg1"/>
                </a:solidFill>
              </a:endParaRPr>
            </a:p>
            <a:p>
              <a:pPr marL="400050" indent="-400050">
                <a:buFont typeface="+mj-lt"/>
                <a:buAutoNum type="arabicPeriod"/>
              </a:pPr>
              <a:r>
                <a:rPr lang="hr-HR" sz="1800" b="1" dirty="0" smtClean="0">
                  <a:solidFill>
                    <a:schemeClr val="bg1"/>
                  </a:solidFill>
                </a:rPr>
                <a:t>UKUPNA 7-D ARANŽMAN  POTROŠNJA H4* (auto gosti)</a:t>
              </a:r>
            </a:p>
            <a:p>
              <a:pPr marL="857250" lvl="1" indent="-400050">
                <a:buFont typeface="+mj-lt"/>
                <a:buAutoNum type="arabicPeriod"/>
              </a:pPr>
              <a:r>
                <a:rPr lang="hr-HR" sz="1400" b="1" dirty="0" smtClean="0">
                  <a:solidFill>
                    <a:schemeClr val="bg1"/>
                  </a:solidFill>
                </a:rPr>
                <a:t>Golf potrošnja (6x60 €)</a:t>
              </a:r>
            </a:p>
            <a:p>
              <a:pPr marL="857250" lvl="1" indent="-400050">
                <a:buFont typeface="+mj-lt"/>
                <a:buAutoNum type="arabicPeriod"/>
              </a:pPr>
              <a:r>
                <a:rPr lang="hr-HR" sz="1400" b="1" dirty="0" smtClean="0">
                  <a:solidFill>
                    <a:schemeClr val="bg1"/>
                  </a:solidFill>
                </a:rPr>
                <a:t>Ne-Golf potrošnja (7x132 €)</a:t>
              </a:r>
            </a:p>
            <a:p>
              <a:pPr marL="857250" lvl="1" indent="-400050">
                <a:buFont typeface="+mj-lt"/>
                <a:buAutoNum type="arabicPeriod"/>
              </a:pPr>
              <a:r>
                <a:rPr lang="hr-HR" sz="1400" b="1" dirty="0" smtClean="0">
                  <a:solidFill>
                    <a:schemeClr val="bg1"/>
                  </a:solidFill>
                </a:rPr>
                <a:t>UKUPNO 7-D ARANŽMAN</a:t>
              </a:r>
            </a:p>
            <a:p>
              <a:pPr marL="457200" lvl="1" indent="0">
                <a:buNone/>
              </a:pPr>
              <a:endParaRPr lang="hr-HR" sz="1400" b="1" dirty="0" smtClean="0">
                <a:solidFill>
                  <a:schemeClr val="bg1"/>
                </a:solidFill>
              </a:endParaRPr>
            </a:p>
            <a:p>
              <a:pPr marL="400050" indent="-400050">
                <a:buFont typeface="+mj-lt"/>
                <a:buAutoNum type="arabicPeriod"/>
              </a:pPr>
              <a:r>
                <a:rPr lang="hr-HR" sz="1800" b="1" dirty="0" smtClean="0">
                  <a:solidFill>
                    <a:schemeClr val="bg1"/>
                  </a:solidFill>
                </a:rPr>
                <a:t>UKUPNA 7-D ARANŽMAN  POTROŠNJA H4* (avio gosti)</a:t>
              </a:r>
            </a:p>
            <a:p>
              <a:pPr marL="857250" lvl="1" indent="-400050">
                <a:buFont typeface="+mj-lt"/>
                <a:buAutoNum type="arabicPeriod"/>
              </a:pPr>
              <a:r>
                <a:rPr lang="hr-HR" sz="1400" b="1" dirty="0">
                  <a:solidFill>
                    <a:schemeClr val="bg1"/>
                  </a:solidFill>
                </a:rPr>
                <a:t>Golf potrošnja (6x60 €)</a:t>
              </a:r>
            </a:p>
            <a:p>
              <a:pPr marL="857250" lvl="1" indent="-400050">
                <a:buFont typeface="+mj-lt"/>
                <a:buAutoNum type="arabicPeriod"/>
              </a:pPr>
              <a:r>
                <a:rPr lang="hr-HR" sz="1400" b="1" dirty="0">
                  <a:solidFill>
                    <a:schemeClr val="bg1"/>
                  </a:solidFill>
                </a:rPr>
                <a:t>Ne-Golf potrošnja (7x132 €</a:t>
              </a:r>
              <a:r>
                <a:rPr lang="hr-HR" sz="1400" b="1" dirty="0" smtClean="0">
                  <a:solidFill>
                    <a:schemeClr val="bg1"/>
                  </a:solidFill>
                </a:rPr>
                <a:t>)</a:t>
              </a:r>
            </a:p>
            <a:p>
              <a:pPr marL="857250" lvl="1" indent="-400050">
                <a:buFont typeface="+mj-lt"/>
                <a:buAutoNum type="arabicPeriod"/>
              </a:pPr>
              <a:r>
                <a:rPr lang="hr-HR" sz="1400" b="1" dirty="0" smtClean="0">
                  <a:solidFill>
                    <a:schemeClr val="bg1"/>
                  </a:solidFill>
                </a:rPr>
                <a:t>Avio karta London (+ takse i transferi)</a:t>
              </a:r>
              <a:endParaRPr lang="hr-HR" sz="1400" b="1" dirty="0">
                <a:solidFill>
                  <a:schemeClr val="bg1"/>
                </a:solidFill>
              </a:endParaRPr>
            </a:p>
            <a:p>
              <a:pPr marL="857250" lvl="1" indent="-400050">
                <a:buFont typeface="+mj-lt"/>
                <a:buAutoNum type="arabicPeriod"/>
              </a:pPr>
              <a:r>
                <a:rPr lang="hr-HR" sz="1400" b="1" dirty="0" smtClean="0">
                  <a:solidFill>
                    <a:schemeClr val="bg1"/>
                  </a:solidFill>
                </a:rPr>
                <a:t>UKUPNO 7-D ARANŽMAN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298566" y="2791690"/>
              <a:ext cx="685800" cy="304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D66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dirty="0" smtClean="0"/>
                <a:t>214</a:t>
              </a:r>
              <a:endParaRPr lang="hr-HR" sz="11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0" y="3005050"/>
              <a:ext cx="931718" cy="576350"/>
            </a:xfrm>
            <a:prstGeom prst="ellipse">
              <a:avLst/>
            </a:prstGeom>
            <a:solidFill>
              <a:srgbClr val="007A37"/>
            </a:solidFill>
            <a:ln>
              <a:solidFill>
                <a:srgbClr val="00D6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b="1" dirty="0" smtClean="0"/>
                <a:t>214 €</a:t>
              </a:r>
              <a:endParaRPr lang="hr-HR" sz="1100" b="1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298566" y="4206240"/>
              <a:ext cx="685800" cy="304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D66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dirty="0" smtClean="0"/>
                <a:t>210</a:t>
              </a:r>
              <a:endParaRPr lang="hr-HR" sz="1100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298566" y="4434840"/>
              <a:ext cx="685800" cy="304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D66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dirty="0" smtClean="0"/>
                <a:t>396</a:t>
              </a:r>
              <a:endParaRPr lang="hr-HR" sz="1400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0" y="4681450"/>
              <a:ext cx="931718" cy="576350"/>
            </a:xfrm>
            <a:prstGeom prst="ellipse">
              <a:avLst/>
            </a:prstGeom>
            <a:solidFill>
              <a:srgbClr val="007A37"/>
            </a:solidFill>
            <a:ln>
              <a:solidFill>
                <a:srgbClr val="00D6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b="1" dirty="0" smtClean="0"/>
                <a:t>606 €</a:t>
              </a:r>
              <a:endParaRPr lang="hr-HR" sz="1100" b="1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4330932" y="3096493"/>
              <a:ext cx="685800" cy="304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D66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dirty="0" smtClean="0"/>
                <a:t>360</a:t>
              </a:r>
              <a:endParaRPr lang="hr-HR" sz="1100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330932" y="3325093"/>
              <a:ext cx="685800" cy="304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D66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dirty="0" smtClean="0"/>
                <a:t>924</a:t>
              </a:r>
              <a:endParaRPr lang="hr-HR" sz="14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3886200" y="3571703"/>
              <a:ext cx="1077884" cy="576350"/>
            </a:xfrm>
            <a:prstGeom prst="ellipse">
              <a:avLst/>
            </a:prstGeom>
            <a:solidFill>
              <a:srgbClr val="007A37"/>
            </a:solidFill>
            <a:ln>
              <a:solidFill>
                <a:srgbClr val="00D6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b="1" dirty="0" smtClean="0"/>
                <a:t>1.284 €</a:t>
              </a:r>
              <a:endParaRPr lang="hr-HR" sz="1100" b="1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4337166" y="4739640"/>
              <a:ext cx="685800" cy="304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D66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dirty="0" smtClean="0"/>
                <a:t>360</a:t>
              </a:r>
              <a:endParaRPr lang="hr-HR" sz="1100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4337166" y="4968240"/>
              <a:ext cx="685800" cy="304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D66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dirty="0" smtClean="0"/>
                <a:t>924</a:t>
              </a:r>
              <a:endParaRPr lang="hr-HR" sz="1400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4330932" y="5214850"/>
              <a:ext cx="685800" cy="304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D66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dirty="0" smtClean="0"/>
                <a:t>400</a:t>
              </a:r>
              <a:endParaRPr lang="hr-HR" sz="1400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3886200" y="5486400"/>
              <a:ext cx="1077884" cy="576350"/>
            </a:xfrm>
            <a:prstGeom prst="ellipse">
              <a:avLst/>
            </a:prstGeom>
            <a:solidFill>
              <a:srgbClr val="007A37"/>
            </a:solidFill>
            <a:ln>
              <a:solidFill>
                <a:srgbClr val="00D6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b="1" dirty="0" smtClean="0"/>
                <a:t>1.684 €</a:t>
              </a:r>
              <a:endParaRPr lang="hr-HR" sz="1100" b="1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867400" y="104001"/>
            <a:ext cx="3076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Antalya, The Sultan </a:t>
            </a:r>
            <a:r>
              <a:rPr lang="hr-HR" sz="1400" b="1" dirty="0" smtClean="0">
                <a:solidFill>
                  <a:schemeClr val="bg1"/>
                </a:solidFill>
              </a:rPr>
              <a:t>GC, Turska</a:t>
            </a:r>
            <a:endParaRPr lang="hr-H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1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66379"/>
            <a:ext cx="6858000" cy="4858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 smtClean="0"/>
              <a:t>PRIJEVOZNO SREDSTVO</a:t>
            </a:r>
            <a:endParaRPr lang="hr-HR" b="1" dirty="0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81000" y="6400800"/>
            <a:ext cx="6781800" cy="28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1000"/>
              </a:spcAft>
            </a:pPr>
            <a:r>
              <a:rPr lang="hr-HR" sz="1000" b="1" dirty="0" smtClean="0">
                <a:effectLst/>
                <a:latin typeface="+mj-lt"/>
                <a:ea typeface="Times New Roman"/>
                <a:cs typeface="Times New Roman"/>
              </a:rPr>
              <a:t>Izvor: TOMAS 2017</a:t>
            </a:r>
            <a:endParaRPr lang="hr-HR" sz="1000" b="1" dirty="0">
              <a:effectLst/>
              <a:latin typeface="+mj-l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403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815231" cy="484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 smtClean="0"/>
              <a:t>POTROŠNJA U DESTINACIJI</a:t>
            </a:r>
            <a:endParaRPr lang="hr-HR" b="1" dirty="0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81000" y="6400800"/>
            <a:ext cx="6781800" cy="28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1000"/>
              </a:spcAft>
            </a:pPr>
            <a:r>
              <a:rPr lang="hr-HR" sz="1000" b="1" dirty="0" smtClean="0">
                <a:effectLst/>
                <a:latin typeface="+mj-lt"/>
                <a:ea typeface="Times New Roman"/>
                <a:cs typeface="Times New Roman"/>
              </a:rPr>
              <a:t>Izvor: TOMAS 2017</a:t>
            </a:r>
            <a:endParaRPr lang="hr-HR" sz="1000" b="1" dirty="0">
              <a:effectLst/>
              <a:latin typeface="+mj-l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768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417637"/>
            <a:ext cx="6705601" cy="48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/>
              <a:t>POTROŠNJA U </a:t>
            </a:r>
            <a:r>
              <a:rPr lang="hr-HR" b="1" dirty="0" smtClean="0"/>
              <a:t>DESTINACIJI</a:t>
            </a:r>
            <a:endParaRPr lang="hr-HR" b="1" dirty="0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81000" y="6400800"/>
            <a:ext cx="6781800" cy="28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1000"/>
              </a:spcAft>
            </a:pPr>
            <a:r>
              <a:rPr lang="hr-HR" sz="1000" b="1" dirty="0" smtClean="0">
                <a:effectLst/>
                <a:latin typeface="+mj-lt"/>
                <a:ea typeface="Times New Roman"/>
                <a:cs typeface="Times New Roman"/>
              </a:rPr>
              <a:t>Izvor: TOMAS 2017</a:t>
            </a:r>
            <a:endParaRPr lang="hr-HR" sz="1000" b="1" dirty="0">
              <a:effectLst/>
              <a:latin typeface="+mj-l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403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/>
              <a:t>MOGUĆA POTROŠNJA GOLF TURISTA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617576"/>
              </p:ext>
            </p:extLst>
          </p:nvPr>
        </p:nvGraphicFramePr>
        <p:xfrm>
          <a:off x="900113" y="1371600"/>
          <a:ext cx="7272337" cy="489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Worksheet" r:id="rId4" imgW="5353105" imgH="4153073" progId="Excel.Sheet.12">
                  <p:embed/>
                </p:oleObj>
              </mc:Choice>
              <mc:Fallback>
                <p:oleObj name="Worksheet" r:id="rId4" imgW="5353105" imgH="4153073" progId="Excel.Sheet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371600"/>
                        <a:ext cx="7272337" cy="489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81000" y="6400800"/>
            <a:ext cx="6781800" cy="28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1000"/>
              </a:spcAft>
            </a:pPr>
            <a:r>
              <a:rPr lang="hr-HR" sz="1000" b="1" dirty="0" smtClean="0">
                <a:effectLst/>
                <a:latin typeface="+mj-lt"/>
                <a:ea typeface="Times New Roman"/>
                <a:cs typeface="Times New Roman"/>
              </a:rPr>
              <a:t>Izvor: Potrošnja golf turista Poreč, </a:t>
            </a:r>
            <a:r>
              <a:rPr lang="hr-HR" sz="1000" b="1" dirty="0" smtClean="0">
                <a:effectLst/>
                <a:latin typeface="+mj-lt"/>
                <a:ea typeface="Times New Roman"/>
                <a:cs typeface="Times New Roman"/>
              </a:rPr>
              <a:t>VERN 2018</a:t>
            </a:r>
            <a:r>
              <a:rPr lang="hr-HR" sz="1000" b="1" dirty="0" smtClean="0">
                <a:effectLst/>
                <a:latin typeface="+mj-lt"/>
                <a:ea typeface="Times New Roman"/>
                <a:cs typeface="Times New Roman"/>
              </a:rPr>
              <a:t>.</a:t>
            </a:r>
            <a:endParaRPr lang="hr-HR" sz="1000" b="1" dirty="0">
              <a:effectLst/>
              <a:latin typeface="+mj-l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288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/>
              <a:t>ODMORIŠNI TURIST-GOLF TURIST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81000" y="6400800"/>
            <a:ext cx="6781800" cy="28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1000"/>
              </a:spcAft>
            </a:pPr>
            <a:r>
              <a:rPr lang="hr-HR" sz="1000" b="1" dirty="0">
                <a:ea typeface="Times New Roman"/>
                <a:cs typeface="Times New Roman"/>
              </a:rPr>
              <a:t>Izvor: Potrošnja golf turista Poreč, VERN 2018.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194692357"/>
              </p:ext>
            </p:extLst>
          </p:nvPr>
        </p:nvGraphicFramePr>
        <p:xfrm>
          <a:off x="1259632" y="2276872"/>
          <a:ext cx="6840760" cy="412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>
            <a:normAutofit/>
          </a:bodyPr>
          <a:lstStyle/>
          <a:p>
            <a:r>
              <a:rPr lang="hr-HR" sz="2400" dirty="0"/>
              <a:t>Lako je uočiti razliku u prosječnoj dnevnoj potrošnji 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86575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 smtClean="0"/>
              <a:t>NOĆENJA vs. GOLF RUNDE U GODINI</a:t>
            </a:r>
            <a:endParaRPr lang="hr-HR" b="1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81000" y="6400800"/>
            <a:ext cx="6781800" cy="28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1000"/>
              </a:spcAft>
            </a:pPr>
            <a:r>
              <a:rPr lang="hr-HR" sz="1000" b="1" dirty="0">
                <a:ea typeface="Times New Roman"/>
                <a:cs typeface="Times New Roman"/>
              </a:rPr>
              <a:t>Izvor: Potrošnja golf turista Poreč, VERN 2018.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24531" y="4038600"/>
            <a:ext cx="7488832" cy="2351124"/>
            <a:chOff x="824531" y="4038600"/>
            <a:chExt cx="7488832" cy="2351124"/>
          </a:xfrm>
        </p:grpSpPr>
        <p:graphicFrame>
          <p:nvGraphicFramePr>
            <p:cNvPr id="10" name="Chart 9"/>
            <p:cNvGraphicFramePr/>
            <p:nvPr>
              <p:extLst>
                <p:ext uri="{D42A27DB-BD31-4B8C-83A1-F6EECF244321}">
                  <p14:modId xmlns:p14="http://schemas.microsoft.com/office/powerpoint/2010/main" val="3580089300"/>
                </p:ext>
              </p:extLst>
            </p:nvPr>
          </p:nvGraphicFramePr>
          <p:xfrm>
            <a:off x="824531" y="4038600"/>
            <a:ext cx="7488832" cy="23511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625" y="4609386"/>
              <a:ext cx="523875" cy="171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7448550" y="4572000"/>
              <a:ext cx="415498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r-HR" sz="900" dirty="0" smtClean="0"/>
                <a:t>2014</a:t>
              </a:r>
              <a:endParaRPr lang="hr-HR" sz="1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33401" y="1219200"/>
            <a:ext cx="7745534" cy="2790825"/>
            <a:chOff x="533401" y="1143000"/>
            <a:chExt cx="7745534" cy="2790825"/>
          </a:xfrm>
        </p:grpSpPr>
        <p:grpSp>
          <p:nvGrpSpPr>
            <p:cNvPr id="4" name="Group 3"/>
            <p:cNvGrpSpPr/>
            <p:nvPr/>
          </p:nvGrpSpPr>
          <p:grpSpPr>
            <a:xfrm>
              <a:off x="533401" y="1143000"/>
              <a:ext cx="7745534" cy="2514600"/>
              <a:chOff x="858959" y="1225737"/>
              <a:chExt cx="7419975" cy="2200633"/>
            </a:xfrm>
          </p:grpSpPr>
          <p:pic>
            <p:nvPicPr>
              <p:cNvPr id="9" name="Picture 8" descr="KRIVULJA SEZONALNOSTI HR.jpg.png"/>
              <p:cNvPicPr>
                <a:picLocks noChangeAspect="1"/>
              </p:cNvPicPr>
              <p:nvPr/>
            </p:nvPicPr>
            <p:blipFill rotWithShape="1">
              <a:blip r:embed="rId4" cstate="print"/>
              <a:srcRect t="9103" b="24315"/>
              <a:stretch/>
            </p:blipFill>
            <p:spPr>
              <a:xfrm>
                <a:off x="858959" y="1417639"/>
                <a:ext cx="7419975" cy="2008731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2374507" y="1225737"/>
                <a:ext cx="43949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r-HR" sz="1400" b="1" dirty="0" smtClean="0"/>
                  <a:t>Ukupno ostvarena noćenja po mjesecima (2012. – 2016.)</a:t>
                </a:r>
                <a:endParaRPr lang="hr-HR" sz="1400" b="1" dirty="0"/>
              </a:p>
            </p:txBody>
          </p:sp>
        </p:grp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1852478"/>
              <a:ext cx="495300" cy="180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625" y="1681028"/>
              <a:ext cx="523875" cy="171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2033453"/>
              <a:ext cx="495300" cy="180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6100" y="2229668"/>
              <a:ext cx="533400" cy="171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6100" y="2401117"/>
              <a:ext cx="523875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448550" y="1643642"/>
              <a:ext cx="415498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r-HR" sz="900" dirty="0" smtClean="0"/>
                <a:t>2012</a:t>
              </a:r>
              <a:endParaRPr lang="hr-HR" sz="9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48550" y="1828800"/>
              <a:ext cx="415498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r-HR" sz="900" dirty="0" smtClean="0"/>
                <a:t>2013</a:t>
              </a:r>
              <a:endParaRPr lang="hr-HR" sz="9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448550" y="2010935"/>
              <a:ext cx="415498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r-HR" sz="900" dirty="0" smtClean="0"/>
                <a:t>2014</a:t>
              </a:r>
              <a:endParaRPr lang="hr-HR" sz="9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48550" y="2192282"/>
              <a:ext cx="415498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r-HR" sz="900" dirty="0" smtClean="0"/>
                <a:t>2015</a:t>
              </a:r>
              <a:endParaRPr lang="hr-HR" sz="9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448550" y="2383599"/>
              <a:ext cx="415498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r-HR" sz="900" dirty="0" smtClean="0"/>
                <a:t>2016</a:t>
              </a:r>
              <a:endParaRPr lang="hr-HR" sz="900" dirty="0"/>
            </a:p>
          </p:txBody>
        </p:sp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3657600"/>
              <a:ext cx="6838950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542926" y="1430409"/>
              <a:ext cx="752474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900" dirty="0" smtClean="0"/>
                <a:t>30.000.000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2926" y="1766753"/>
              <a:ext cx="752474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900" dirty="0" smtClean="0"/>
                <a:t>25.000.000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42926" y="2084561"/>
              <a:ext cx="752474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900" dirty="0" smtClean="0"/>
                <a:t>20.000.000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2926" y="2423114"/>
              <a:ext cx="752474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900" dirty="0" smtClean="0"/>
                <a:t>15.000.000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2926" y="2774350"/>
              <a:ext cx="752474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900" dirty="0" smtClean="0"/>
                <a:t>10.000.000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2926" y="3113674"/>
              <a:ext cx="752474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900" dirty="0" smtClean="0"/>
                <a:t>5.000.000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2926" y="3455343"/>
              <a:ext cx="752474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900" dirty="0" smtClean="0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554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:\DCIM\Camera\2013-07-27 10.50.27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1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867400" y="104001"/>
            <a:ext cx="3076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Golf centar Novi Dvori, Zaprešić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352800"/>
            <a:ext cx="7362825" cy="487680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hr-HR" sz="1800" b="1" dirty="0" smtClean="0">
                <a:solidFill>
                  <a:schemeClr val="bg1"/>
                </a:solidFill>
              </a:rPr>
              <a:t>AKCIJSKI PLAN RAZVOJA GOLF </a:t>
            </a:r>
            <a:r>
              <a:rPr lang="hr-HR" sz="1800" b="1" dirty="0">
                <a:solidFill>
                  <a:schemeClr val="bg1"/>
                </a:solidFill>
              </a:rPr>
              <a:t>PONUDE U </a:t>
            </a:r>
            <a:r>
              <a:rPr lang="hr-HR" sz="1800" b="1" dirty="0" smtClean="0">
                <a:solidFill>
                  <a:schemeClr val="bg1"/>
                </a:solidFill>
              </a:rPr>
              <a:t>HRVATSKOJ</a:t>
            </a:r>
            <a:endParaRPr lang="hr-HR" sz="1800" b="1" dirty="0">
              <a:solidFill>
                <a:schemeClr val="bg1"/>
              </a:solidFill>
            </a:endParaRPr>
          </a:p>
          <a:p>
            <a:pPr>
              <a:buFont typeface="+mj-lt"/>
              <a:buAutoNum type="arabicPeriod"/>
            </a:pPr>
            <a:r>
              <a:rPr lang="hr-HR" sz="1800" b="1" dirty="0" smtClean="0">
                <a:solidFill>
                  <a:schemeClr val="bg1"/>
                </a:solidFill>
              </a:rPr>
              <a:t>NAGLASAK NA PRVA DVA JAVNA GOLF PROJEKTA</a:t>
            </a:r>
          </a:p>
          <a:p>
            <a:pPr>
              <a:buFont typeface="+mj-lt"/>
              <a:buAutoNum type="arabicPeriod"/>
            </a:pPr>
            <a:r>
              <a:rPr lang="hr-HR" sz="1800" b="1" dirty="0" smtClean="0">
                <a:solidFill>
                  <a:schemeClr val="bg1"/>
                </a:solidFill>
              </a:rPr>
              <a:t>JAVNO GOLF IGRALIŠTE PLAVA </a:t>
            </a:r>
            <a:r>
              <a:rPr lang="hr-HR" sz="1800" b="1" dirty="0">
                <a:solidFill>
                  <a:schemeClr val="bg1"/>
                </a:solidFill>
              </a:rPr>
              <a:t>I ZELENA </a:t>
            </a:r>
            <a:r>
              <a:rPr lang="hr-HR" sz="1800" b="1" dirty="0" smtClean="0">
                <a:solidFill>
                  <a:schemeClr val="bg1"/>
                </a:solidFill>
              </a:rPr>
              <a:t>LAGUNA</a:t>
            </a:r>
            <a:endParaRPr lang="hr-HR" sz="1800" b="1" dirty="0">
              <a:solidFill>
                <a:schemeClr val="bg1"/>
              </a:solidFill>
            </a:endParaRPr>
          </a:p>
          <a:p>
            <a:pPr>
              <a:buFont typeface="+mj-lt"/>
              <a:buAutoNum type="arabicPeriod"/>
            </a:pPr>
            <a:r>
              <a:rPr lang="hr-HR" sz="1800" b="1" dirty="0" smtClean="0">
                <a:solidFill>
                  <a:schemeClr val="bg1"/>
                </a:solidFill>
              </a:rPr>
              <a:t>THE </a:t>
            </a:r>
            <a:r>
              <a:rPr lang="hr-HR" sz="1800" b="1" dirty="0">
                <a:solidFill>
                  <a:schemeClr val="bg1"/>
                </a:solidFill>
              </a:rPr>
              <a:t>GOLF INDUSTRY CLUSTER</a:t>
            </a:r>
          </a:p>
          <a:p>
            <a:pPr>
              <a:buFont typeface="+mj-lt"/>
              <a:buAutoNum type="arabicPeriod"/>
            </a:pPr>
            <a:r>
              <a:rPr lang="hr-HR" sz="1800" b="1" dirty="0" smtClean="0">
                <a:solidFill>
                  <a:schemeClr val="bg1"/>
                </a:solidFill>
              </a:rPr>
              <a:t>PRIMJERI POTROŠNJE </a:t>
            </a:r>
            <a:r>
              <a:rPr lang="hr-HR" sz="1800" b="1" dirty="0">
                <a:solidFill>
                  <a:schemeClr val="bg1"/>
                </a:solidFill>
              </a:rPr>
              <a:t>GOLF </a:t>
            </a:r>
            <a:r>
              <a:rPr lang="hr-HR" sz="1800" b="1" dirty="0" smtClean="0">
                <a:solidFill>
                  <a:schemeClr val="bg1"/>
                </a:solidFill>
              </a:rPr>
              <a:t>IGRAČA U SVIJETU, POSEBNO MEDITERANA</a:t>
            </a:r>
          </a:p>
          <a:p>
            <a:pPr>
              <a:buFont typeface="+mj-lt"/>
              <a:buAutoNum type="arabicPeriod"/>
            </a:pPr>
            <a:r>
              <a:rPr lang="hr-HR" sz="1800" b="1" dirty="0" smtClean="0">
                <a:solidFill>
                  <a:schemeClr val="bg1"/>
                </a:solidFill>
              </a:rPr>
              <a:t>PROJEKCIJA EKONOMSKIH UČINAKA RAZVOJA GOLF </a:t>
            </a:r>
            <a:r>
              <a:rPr lang="hr-HR" sz="1800" b="1" dirty="0">
                <a:solidFill>
                  <a:schemeClr val="bg1"/>
                </a:solidFill>
              </a:rPr>
              <a:t>DESTINACIJE </a:t>
            </a:r>
            <a:r>
              <a:rPr lang="hr-HR" sz="1800" b="1" dirty="0" smtClean="0">
                <a:solidFill>
                  <a:schemeClr val="bg1"/>
                </a:solidFill>
              </a:rPr>
              <a:t>POREČ </a:t>
            </a:r>
            <a:endParaRPr lang="hr-HR" sz="1800" b="1" dirty="0">
              <a:solidFill>
                <a:schemeClr val="bg1"/>
              </a:solidFill>
            </a:endParaRPr>
          </a:p>
          <a:p>
            <a:pPr>
              <a:buFont typeface="+mj-lt"/>
              <a:buAutoNum type="arabicPeriod"/>
            </a:pPr>
            <a:r>
              <a:rPr lang="hr-HR" sz="1800" b="1" dirty="0" smtClean="0">
                <a:solidFill>
                  <a:schemeClr val="bg1"/>
                </a:solidFill>
              </a:rPr>
              <a:t>TOMAS 2017 – POTROŠNJA </a:t>
            </a:r>
            <a:r>
              <a:rPr lang="hr-HR" sz="1800" b="1" dirty="0">
                <a:solidFill>
                  <a:schemeClr val="bg1"/>
                </a:solidFill>
              </a:rPr>
              <a:t>TURISTA U </a:t>
            </a:r>
            <a:r>
              <a:rPr lang="hr-HR" sz="1800" b="1" dirty="0" smtClean="0">
                <a:solidFill>
                  <a:schemeClr val="bg1"/>
                </a:solidFill>
              </a:rPr>
              <a:t>HRVATSKOJ</a:t>
            </a:r>
            <a:endParaRPr lang="hr-HR" sz="1800" b="1" dirty="0">
              <a:solidFill>
                <a:schemeClr val="bg1"/>
              </a:solidFill>
            </a:endParaRPr>
          </a:p>
          <a:p>
            <a:pPr>
              <a:buFont typeface="+mj-lt"/>
              <a:buAutoNum type="arabicPeriod"/>
            </a:pPr>
            <a:r>
              <a:rPr lang="hr-HR" sz="1800" b="1" dirty="0" smtClean="0">
                <a:solidFill>
                  <a:schemeClr val="bg1"/>
                </a:solidFill>
              </a:rPr>
              <a:t>USPOREDBA PROJEKCIJE GOLF </a:t>
            </a:r>
            <a:r>
              <a:rPr lang="hr-HR" sz="1800" b="1" dirty="0">
                <a:solidFill>
                  <a:schemeClr val="bg1"/>
                </a:solidFill>
              </a:rPr>
              <a:t>POTROŠNJE </a:t>
            </a:r>
            <a:r>
              <a:rPr lang="hr-HR" sz="1800" b="1" dirty="0" smtClean="0">
                <a:solidFill>
                  <a:schemeClr val="bg1"/>
                </a:solidFill>
              </a:rPr>
              <a:t>S TOMASOM 2017.</a:t>
            </a:r>
            <a:endParaRPr lang="hr-HR" sz="1800" b="1" dirty="0">
              <a:solidFill>
                <a:schemeClr val="bg1"/>
              </a:solidFill>
            </a:endParaRPr>
          </a:p>
          <a:p>
            <a:pPr>
              <a:buFont typeface="+mj-lt"/>
              <a:buAutoNum type="arabicPeriod"/>
            </a:pPr>
            <a:r>
              <a:rPr lang="hr-HR" sz="1800" b="1" dirty="0" smtClean="0">
                <a:solidFill>
                  <a:schemeClr val="bg1"/>
                </a:solidFill>
              </a:rPr>
              <a:t>ZAKLJUČAK</a:t>
            </a:r>
            <a:endParaRPr lang="hr-HR" sz="18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 smtClean="0">
                <a:solidFill>
                  <a:schemeClr val="bg1"/>
                </a:solidFill>
              </a:rPr>
              <a:t>SADRŽAJ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295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hr-HR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0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Amilo\Desktop\NOCNE SLIKE\GOLF TERENI ZAPREŠIĆ 053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10000"/>
                    </a14:imgEffect>
                  </a14:imgLayer>
                </a14:imgProps>
              </a:ext>
            </a:extLst>
          </a:blip>
          <a:srcRect l="5186"/>
          <a:stretch/>
        </p:blipFill>
        <p:spPr bwMode="auto">
          <a:xfrm>
            <a:off x="0" y="0"/>
            <a:ext cx="9144000" cy="693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105400"/>
            <a:ext cx="8229600" cy="609600"/>
          </a:xfrm>
        </p:spPr>
        <p:txBody>
          <a:bodyPr numCol="1">
            <a:noAutofit/>
          </a:bodyPr>
          <a:lstStyle/>
          <a:p>
            <a:pPr>
              <a:buAutoNum type="arabicPeriod"/>
            </a:pPr>
            <a:r>
              <a:rPr lang="hr-HR" sz="2400" b="1" dirty="0" smtClean="0">
                <a:solidFill>
                  <a:schemeClr val="bg1"/>
                </a:solidFill>
              </a:rPr>
              <a:t>Javno golf igralište</a:t>
            </a:r>
            <a:r>
              <a:rPr lang="pt-BR" sz="2400" b="1" dirty="0" smtClean="0">
                <a:solidFill>
                  <a:schemeClr val="bg1"/>
                </a:solidFill>
              </a:rPr>
              <a:t> </a:t>
            </a:r>
            <a:r>
              <a:rPr lang="pt-BR" sz="2400" b="1" dirty="0">
                <a:solidFill>
                  <a:schemeClr val="bg1"/>
                </a:solidFill>
              </a:rPr>
              <a:t>„PLAVA I ZELENA LAGUNA POREČ</a:t>
            </a:r>
            <a:r>
              <a:rPr lang="pt-BR" sz="2400" b="1" dirty="0" smtClean="0">
                <a:solidFill>
                  <a:schemeClr val="bg1"/>
                </a:solidFill>
              </a:rPr>
              <a:t>“</a:t>
            </a:r>
            <a:endParaRPr lang="hr-HR" sz="24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AutoNum type="arabicPeriod"/>
            </a:pPr>
            <a:r>
              <a:rPr lang="hr-HR" sz="2400" b="1" dirty="0">
                <a:solidFill>
                  <a:schemeClr val="bg1"/>
                </a:solidFill>
              </a:rPr>
              <a:t>Javno golf igralište</a:t>
            </a:r>
            <a:r>
              <a:rPr lang="pt-BR" sz="2400" b="1" dirty="0" smtClean="0">
                <a:solidFill>
                  <a:schemeClr val="bg1"/>
                </a:solidFill>
              </a:rPr>
              <a:t> </a:t>
            </a:r>
            <a:r>
              <a:rPr lang="pt-BR" sz="2400" b="1" dirty="0">
                <a:solidFill>
                  <a:schemeClr val="bg1"/>
                </a:solidFill>
              </a:rPr>
              <a:t>„NOVI DVORI ZAPREŠIĆ</a:t>
            </a:r>
            <a:r>
              <a:rPr lang="pt-BR" sz="2400" b="1" dirty="0" smtClean="0">
                <a:solidFill>
                  <a:schemeClr val="bg1"/>
                </a:solidFill>
              </a:rPr>
              <a:t>“</a:t>
            </a:r>
            <a:endParaRPr lang="hr-HR" sz="2400" b="1" dirty="0">
              <a:solidFill>
                <a:schemeClr val="bg1"/>
              </a:solidFill>
            </a:endParaRPr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105400" y="104001"/>
            <a:ext cx="3838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b="1" dirty="0" smtClean="0">
                <a:solidFill>
                  <a:schemeClr val="bg1"/>
                </a:solidFill>
              </a:rPr>
              <a:t>Golf </a:t>
            </a:r>
            <a:r>
              <a:rPr lang="hr-HR" sz="1400" b="1" dirty="0">
                <a:solidFill>
                  <a:schemeClr val="bg1"/>
                </a:solidFill>
              </a:rPr>
              <a:t>centar Novi Dvori, </a:t>
            </a:r>
            <a:r>
              <a:rPr lang="hr-HR" sz="1400" b="1" dirty="0" smtClean="0">
                <a:solidFill>
                  <a:schemeClr val="bg1"/>
                </a:solidFill>
              </a:rPr>
              <a:t>Zaprešić – pod rasvjetom</a:t>
            </a:r>
            <a:endParaRPr lang="hr-HR" sz="1400" b="1" dirty="0">
              <a:solidFill>
                <a:schemeClr val="bg1"/>
              </a:solidFill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 smtClean="0">
                <a:solidFill>
                  <a:schemeClr val="bg1"/>
                </a:solidFill>
              </a:rPr>
              <a:t>PRVI JAVNI GOLF PROJEKTI</a:t>
            </a:r>
            <a:endParaRPr lang="hr-H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24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:\Users\D.s. Golf\Documents\POREČ 2018 - NACRT golf igrališta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95" b="1164"/>
          <a:stretch/>
        </p:blipFill>
        <p:spPr bwMode="auto">
          <a:xfrm>
            <a:off x="-61959" y="0"/>
            <a:ext cx="9209435" cy="693875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267200" y="104001"/>
            <a:ext cx="4676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b="1" dirty="0" smtClean="0">
                <a:solidFill>
                  <a:schemeClr val="bg1"/>
                </a:solidFill>
              </a:rPr>
              <a:t>Plava </a:t>
            </a:r>
            <a:r>
              <a:rPr lang="hr-HR" sz="1400" b="1" dirty="0">
                <a:solidFill>
                  <a:schemeClr val="bg1"/>
                </a:solidFill>
              </a:rPr>
              <a:t>i Zelena </a:t>
            </a:r>
            <a:r>
              <a:rPr lang="hr-HR" sz="1400" b="1" dirty="0" smtClean="0">
                <a:solidFill>
                  <a:schemeClr val="bg1"/>
                </a:solidFill>
              </a:rPr>
              <a:t>Laguna Poreč – idejni nacrt</a:t>
            </a:r>
            <a:endParaRPr lang="hr-HR" sz="1400" b="1" dirty="0">
              <a:solidFill>
                <a:schemeClr val="bg1"/>
              </a:solidFill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1"/>
                </a:solidFill>
              </a:rPr>
              <a:t>GOLF IGRALIŠTE </a:t>
            </a:r>
            <a:endParaRPr lang="hr-HR" b="1" dirty="0" smtClean="0">
              <a:solidFill>
                <a:schemeClr val="bg1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„</a:t>
            </a:r>
            <a:r>
              <a:rPr lang="pt-BR" b="1" dirty="0">
                <a:solidFill>
                  <a:schemeClr val="bg1"/>
                </a:solidFill>
              </a:rPr>
              <a:t>PLAVA I ZELENA LAGUNA </a:t>
            </a: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P</a:t>
            </a:r>
            <a:r>
              <a:rPr lang="pt-BR" b="1" dirty="0">
                <a:solidFill>
                  <a:schemeClr val="bg1">
                    <a:lumMod val="85000"/>
                  </a:schemeClr>
                </a:solidFill>
              </a:rPr>
              <a:t>OREČ“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828800"/>
            <a:ext cx="68580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b="1" dirty="0" smtClean="0">
                <a:solidFill>
                  <a:schemeClr val="bg1"/>
                </a:solidFill>
              </a:rPr>
              <a:t>Natjecateljsko golf igralište – 18 polja</a:t>
            </a:r>
          </a:p>
          <a:p>
            <a:r>
              <a:rPr lang="hr-HR" sz="1800" b="1" dirty="0" smtClean="0">
                <a:solidFill>
                  <a:schemeClr val="bg1"/>
                </a:solidFill>
              </a:rPr>
              <a:t>Vježbalište</a:t>
            </a:r>
          </a:p>
          <a:p>
            <a:r>
              <a:rPr lang="hr-HR" sz="1800" b="1" dirty="0" smtClean="0">
                <a:solidFill>
                  <a:schemeClr val="bg1"/>
                </a:solidFill>
              </a:rPr>
              <a:t>Golf akademija</a:t>
            </a:r>
          </a:p>
          <a:p>
            <a:r>
              <a:rPr lang="hr-HR" sz="1800" b="1" dirty="0" smtClean="0">
                <a:solidFill>
                  <a:schemeClr val="bg1"/>
                </a:solidFill>
              </a:rPr>
              <a:t>Golf kuća</a:t>
            </a:r>
          </a:p>
          <a:p>
            <a:r>
              <a:rPr lang="hr-HR" sz="1800" b="1" dirty="0" smtClean="0">
                <a:solidFill>
                  <a:schemeClr val="bg1"/>
                </a:solidFill>
              </a:rPr>
              <a:t>Gospodarska zgrada</a:t>
            </a:r>
          </a:p>
          <a:p>
            <a:r>
              <a:rPr lang="hr-HR" sz="1800" b="1" dirty="0" smtClean="0">
                <a:solidFill>
                  <a:schemeClr val="bg1"/>
                </a:solidFill>
              </a:rPr>
              <a:t>Pumpna stanica i odmorišta</a:t>
            </a:r>
          </a:p>
          <a:p>
            <a:r>
              <a:rPr lang="hr-HR" sz="1800" b="1" dirty="0" smtClean="0">
                <a:solidFill>
                  <a:schemeClr val="bg1"/>
                </a:solidFill>
              </a:rPr>
              <a:t>Pristupne ceste i parkirališta</a:t>
            </a:r>
          </a:p>
          <a:p>
            <a:r>
              <a:rPr lang="hr-HR" sz="1800" b="1" dirty="0" smtClean="0">
                <a:solidFill>
                  <a:schemeClr val="bg1"/>
                </a:solidFill>
              </a:rPr>
              <a:t>Nema izgradnje smještajnih objekata</a:t>
            </a:r>
            <a:endParaRPr lang="hr-HR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48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70" r="810"/>
          <a:stretch/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611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0"/>
            <a:ext cx="9171709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050" smtClean="0">
                <a:latin typeface="Calibri (Body)"/>
              </a:rPr>
              <a:pPr/>
              <a:t>6</a:t>
            </a:fld>
            <a:endParaRPr lang="en-US" sz="1050" dirty="0">
              <a:latin typeface="Calibri (Body)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33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1"/>
                </a:solidFill>
                <a:latin typeface="Calibri (Body)"/>
              </a:rPr>
              <a:t>PROSJEČNA DNEVNA POTROŠNJA GOLF TURISTA U SVIJETU I MEDITERANU</a:t>
            </a:r>
          </a:p>
        </p:txBody>
      </p:sp>
      <p:sp>
        <p:nvSpPr>
          <p:cNvPr id="9" name="Oval 8"/>
          <p:cNvSpPr/>
          <p:nvPr/>
        </p:nvSpPr>
        <p:spPr>
          <a:xfrm>
            <a:off x="1752600" y="3429000"/>
            <a:ext cx="2743200" cy="2857502"/>
          </a:xfrm>
          <a:prstGeom prst="ellipse">
            <a:avLst/>
          </a:prstGeom>
          <a:solidFill>
            <a:schemeClr val="accent1">
              <a:lumMod val="75000"/>
              <a:alpha val="94000"/>
            </a:schemeClr>
          </a:solidFill>
          <a:ln w="28575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>
                <a:latin typeface="Calibri (Body)"/>
              </a:rPr>
              <a:t>USA</a:t>
            </a:r>
          </a:p>
          <a:p>
            <a:pPr algn="ctr"/>
            <a:r>
              <a:rPr lang="hr-HR" sz="1600" dirty="0" smtClean="0">
                <a:latin typeface="Calibri (Body)"/>
              </a:rPr>
              <a:t>150 – 300 €</a:t>
            </a:r>
            <a:endParaRPr lang="hr-HR" sz="1600" dirty="0">
              <a:latin typeface="Calibri (Body)"/>
            </a:endParaRPr>
          </a:p>
        </p:txBody>
      </p:sp>
      <p:sp>
        <p:nvSpPr>
          <p:cNvPr id="10" name="Oval 9"/>
          <p:cNvSpPr/>
          <p:nvPr/>
        </p:nvSpPr>
        <p:spPr>
          <a:xfrm>
            <a:off x="-685800" y="4129088"/>
            <a:ext cx="3124200" cy="2995614"/>
          </a:xfrm>
          <a:prstGeom prst="ellipse">
            <a:avLst/>
          </a:prstGeom>
          <a:solidFill>
            <a:schemeClr val="accent1">
              <a:lumMod val="50000"/>
              <a:alpha val="97000"/>
            </a:schemeClr>
          </a:solidFill>
          <a:ln w="28575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>
                <a:latin typeface="Calibri (Body)"/>
              </a:rPr>
              <a:t>ŠKOTSKA</a:t>
            </a:r>
          </a:p>
          <a:p>
            <a:pPr algn="ctr"/>
            <a:r>
              <a:rPr lang="hr-HR" sz="1600" dirty="0" smtClean="0">
                <a:latin typeface="Calibri (Body)"/>
              </a:rPr>
              <a:t>385 – 462 €</a:t>
            </a:r>
            <a:endParaRPr lang="hr-HR" sz="1600" dirty="0">
              <a:latin typeface="Calibri (Body)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096000" y="1562100"/>
            <a:ext cx="1614054" cy="16383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>
                <a:latin typeface="Calibri (Body)"/>
              </a:rPr>
              <a:t>TUNIS</a:t>
            </a:r>
          </a:p>
          <a:p>
            <a:pPr algn="ctr"/>
            <a:r>
              <a:rPr lang="hr-HR" sz="1400" dirty="0" smtClean="0">
                <a:latin typeface="Calibri (Body)"/>
              </a:rPr>
              <a:t>150–180€</a:t>
            </a:r>
            <a:endParaRPr lang="hr-HR" sz="1400" dirty="0">
              <a:latin typeface="Calibri (Body)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53746" y="2209800"/>
            <a:ext cx="1995054" cy="1905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>
                <a:latin typeface="Calibri (Body)"/>
              </a:rPr>
              <a:t>ŠPANJOLSKA</a:t>
            </a:r>
          </a:p>
          <a:p>
            <a:pPr algn="ctr"/>
            <a:r>
              <a:rPr lang="hr-HR" sz="1400" dirty="0" smtClean="0">
                <a:latin typeface="Calibri (Body)"/>
              </a:rPr>
              <a:t>205 €</a:t>
            </a:r>
            <a:endParaRPr lang="hr-HR" sz="1400" dirty="0">
              <a:latin typeface="Calibri (Body)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943600" y="2647950"/>
            <a:ext cx="2133600" cy="21526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>
                <a:latin typeface="Calibri (Body)"/>
              </a:rPr>
              <a:t>PORTUGAL</a:t>
            </a:r>
          </a:p>
          <a:p>
            <a:pPr algn="ctr"/>
            <a:r>
              <a:rPr lang="hr-HR" sz="1400" dirty="0" smtClean="0">
                <a:latin typeface="Calibri (Body)"/>
              </a:rPr>
              <a:t>170 – 220 €</a:t>
            </a:r>
            <a:endParaRPr lang="hr-HR" sz="1400" dirty="0">
              <a:latin typeface="Calibri (Body)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572000" y="5238750"/>
            <a:ext cx="2133600" cy="21526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>
                <a:latin typeface="Calibri (Body)"/>
              </a:rPr>
              <a:t>CIPAR</a:t>
            </a:r>
          </a:p>
          <a:p>
            <a:pPr algn="ctr"/>
            <a:r>
              <a:rPr lang="hr-HR" sz="1400" dirty="0">
                <a:latin typeface="Calibri (Body)"/>
              </a:rPr>
              <a:t>170–220€</a:t>
            </a:r>
          </a:p>
        </p:txBody>
      </p:sp>
      <p:sp>
        <p:nvSpPr>
          <p:cNvPr id="16" name="Oval 15"/>
          <p:cNvSpPr/>
          <p:nvPr/>
        </p:nvSpPr>
        <p:spPr>
          <a:xfrm>
            <a:off x="5257800" y="3962400"/>
            <a:ext cx="2133600" cy="21526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>
                <a:latin typeface="Calibri (Body)"/>
              </a:rPr>
              <a:t>MALTA</a:t>
            </a:r>
          </a:p>
          <a:p>
            <a:pPr algn="ctr"/>
            <a:r>
              <a:rPr lang="hr-HR" sz="1400" dirty="0">
                <a:latin typeface="Calibri (Body)"/>
              </a:rPr>
              <a:t>170 – 220 €</a:t>
            </a:r>
          </a:p>
        </p:txBody>
      </p:sp>
      <p:sp>
        <p:nvSpPr>
          <p:cNvPr id="12" name="Oval 11"/>
          <p:cNvSpPr/>
          <p:nvPr/>
        </p:nvSpPr>
        <p:spPr>
          <a:xfrm>
            <a:off x="7010400" y="3733800"/>
            <a:ext cx="2438400" cy="242887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>
                <a:latin typeface="Calibri (Body)"/>
              </a:rPr>
              <a:t>TURSKA (BELEK)</a:t>
            </a:r>
          </a:p>
          <a:p>
            <a:pPr algn="ctr"/>
            <a:r>
              <a:rPr lang="hr-HR" sz="1400" dirty="0" smtClean="0">
                <a:latin typeface="Calibri (Body)"/>
              </a:rPr>
              <a:t>140 – 225 €</a:t>
            </a:r>
            <a:endParaRPr lang="hr-HR" sz="1400" dirty="0">
              <a:latin typeface="Calibri (Body)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72200" y="5155404"/>
            <a:ext cx="2329296" cy="223599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>
                <a:latin typeface="Calibri (Body)"/>
              </a:rPr>
              <a:t>FRANCUSKA</a:t>
            </a:r>
          </a:p>
          <a:p>
            <a:pPr algn="ctr"/>
            <a:r>
              <a:rPr lang="hr-HR" sz="1400" dirty="0" smtClean="0">
                <a:latin typeface="Calibri (Body)"/>
              </a:rPr>
              <a:t>200 – 250 €</a:t>
            </a:r>
            <a:endParaRPr lang="hr-HR" sz="1400" dirty="0">
              <a:latin typeface="Calibri (Body)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391400" y="1828800"/>
            <a:ext cx="1600200" cy="609600"/>
          </a:xfrm>
          <a:prstGeom prst="roundRect">
            <a:avLst/>
          </a:prstGeom>
          <a:solidFill>
            <a:srgbClr val="00D661">
              <a:alpha val="97000"/>
            </a:srgbClr>
          </a:solidFill>
          <a:ln w="28575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latin typeface="Calibri (Body)"/>
              </a:rPr>
              <a:t>MEDITERAN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200400" y="3581400"/>
            <a:ext cx="1600200" cy="990599"/>
          </a:xfrm>
          <a:prstGeom prst="roundRect">
            <a:avLst/>
          </a:prstGeom>
          <a:solidFill>
            <a:srgbClr val="00D661">
              <a:alpha val="72000"/>
            </a:srgbClr>
          </a:solidFill>
          <a:ln w="3175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000" dirty="0">
                <a:latin typeface="Calibri (Body)"/>
              </a:rPr>
              <a:t>Na većini igrališta između 150 i 200 €. U vrhunskim resortima 200-300 €. U top destinacijama od 300 € na više.</a:t>
            </a:r>
            <a:endParaRPr lang="hr-HR" sz="1000" dirty="0">
              <a:latin typeface="Calibri (Body)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02341" y="6074428"/>
            <a:ext cx="1600200" cy="695324"/>
          </a:xfrm>
          <a:prstGeom prst="roundRect">
            <a:avLst/>
          </a:prstGeom>
          <a:solidFill>
            <a:srgbClr val="00D661">
              <a:alpha val="72000"/>
            </a:srgbClr>
          </a:solidFill>
          <a:ln w="3175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00" dirty="0">
                <a:latin typeface="Calibri (Body)"/>
              </a:rPr>
              <a:t>Inozemni golf turist troši 385 €. Golf turist iz USA 462 €</a:t>
            </a:r>
            <a:endParaRPr lang="hr-HR" sz="1000" dirty="0">
              <a:latin typeface="Calibri (Body)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85800" y="3581400"/>
            <a:ext cx="1600200" cy="609600"/>
          </a:xfrm>
          <a:prstGeom prst="roundRect">
            <a:avLst/>
          </a:prstGeom>
          <a:solidFill>
            <a:srgbClr val="00D661">
              <a:alpha val="97000"/>
            </a:srgbClr>
          </a:solidFill>
          <a:ln w="28575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latin typeface="Calibri (Body)"/>
              </a:rPr>
              <a:t>SVIJET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67200" y="104001"/>
            <a:ext cx="4676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b="1" dirty="0" smtClean="0">
                <a:solidFill>
                  <a:schemeClr val="bg1"/>
                </a:solidFill>
                <a:latin typeface="Calibri (Body)"/>
              </a:rPr>
              <a:t>La Manga Golf Resort, Španjolska</a:t>
            </a:r>
            <a:endParaRPr lang="hr-HR" sz="1400" b="1" dirty="0">
              <a:solidFill>
                <a:schemeClr val="bg1"/>
              </a:solidFill>
              <a:latin typeface="Calibri (Body)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2400" y="1752601"/>
            <a:ext cx="2286000" cy="457199"/>
          </a:xfrm>
          <a:prstGeom prst="roundRect">
            <a:avLst/>
          </a:prstGeom>
          <a:solidFill>
            <a:srgbClr val="00D661">
              <a:alpha val="72000"/>
            </a:srgbClr>
          </a:solidFill>
          <a:ln w="3175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000" dirty="0">
                <a:latin typeface="Calibri (Body)"/>
              </a:rPr>
              <a:t>* Potrošnja varira od doba godine i kvalitete golf igrališta i hotela.</a:t>
            </a:r>
            <a:endParaRPr lang="hr-HR" sz="10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338394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3711" cy="6858000"/>
          </a:xfrm>
        </p:spPr>
      </p:pic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chemeClr val="bg1"/>
                </a:solidFill>
              </a:rPr>
              <a:t>PRIHODI PREMA MODELU GOLF INDUTRY </a:t>
            </a:r>
            <a:r>
              <a:rPr lang="it-IT" b="1" dirty="0" smtClean="0">
                <a:solidFill>
                  <a:schemeClr val="bg1"/>
                </a:solidFill>
              </a:rPr>
              <a:t>CL</a:t>
            </a:r>
            <a:r>
              <a:rPr lang="hr-HR" b="1" dirty="0" smtClean="0">
                <a:solidFill>
                  <a:schemeClr val="bg1"/>
                </a:solidFill>
              </a:rPr>
              <a:t>U</a:t>
            </a:r>
            <a:r>
              <a:rPr lang="it-IT" b="1" dirty="0" smtClean="0">
                <a:solidFill>
                  <a:schemeClr val="bg1"/>
                </a:solidFill>
              </a:rPr>
              <a:t>STER</a:t>
            </a:r>
            <a:endParaRPr lang="pt-BR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104001"/>
            <a:ext cx="3076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Antalya, The Sultan </a:t>
            </a:r>
            <a:r>
              <a:rPr lang="hr-HR" sz="1400" b="1" dirty="0" smtClean="0">
                <a:solidFill>
                  <a:schemeClr val="bg1"/>
                </a:solidFill>
              </a:rPr>
              <a:t>GC, Turska</a:t>
            </a:r>
            <a:endParaRPr lang="hr-HR" sz="1400" b="1" dirty="0">
              <a:solidFill>
                <a:schemeClr val="bg1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2895600"/>
            <a:ext cx="8229600" cy="1706563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hr-HR" sz="1800" b="1" dirty="0" smtClean="0">
                <a:solidFill>
                  <a:schemeClr val="bg1"/>
                </a:solidFill>
              </a:rPr>
              <a:t>OSNOVNE </a:t>
            </a:r>
            <a:r>
              <a:rPr lang="hr-HR" sz="1800" b="1" dirty="0">
                <a:solidFill>
                  <a:schemeClr val="bg1"/>
                </a:solidFill>
              </a:rPr>
              <a:t>DJELATNOSTI (primarne):</a:t>
            </a:r>
          </a:p>
          <a:p>
            <a:pPr lvl="1">
              <a:buFont typeface="+mj-lt"/>
              <a:buAutoNum type="arabicPeriod"/>
            </a:pPr>
            <a:r>
              <a:rPr lang="hr-HR" sz="1400" b="1" dirty="0" smtClean="0">
                <a:solidFill>
                  <a:schemeClr val="bg1"/>
                </a:solidFill>
              </a:rPr>
              <a:t>Poslovanje </a:t>
            </a:r>
            <a:r>
              <a:rPr lang="hr-HR" sz="1400" b="1" dirty="0">
                <a:solidFill>
                  <a:schemeClr val="bg1"/>
                </a:solidFill>
              </a:rPr>
              <a:t>golf </a:t>
            </a:r>
            <a:r>
              <a:rPr lang="hr-HR" sz="1400" b="1" dirty="0" smtClean="0">
                <a:solidFill>
                  <a:schemeClr val="bg1"/>
                </a:solidFill>
              </a:rPr>
              <a:t>sadržaja</a:t>
            </a:r>
          </a:p>
          <a:p>
            <a:pPr lvl="1">
              <a:buFont typeface="+mj-lt"/>
              <a:buAutoNum type="arabicPeriod"/>
            </a:pPr>
            <a:r>
              <a:rPr lang="hr-HR" sz="1400" b="1" dirty="0" smtClean="0">
                <a:solidFill>
                  <a:schemeClr val="bg1"/>
                </a:solidFill>
              </a:rPr>
              <a:t>Investicije u golf igralište</a:t>
            </a:r>
          </a:p>
          <a:p>
            <a:pPr lvl="1">
              <a:buFont typeface="+mj-lt"/>
              <a:buAutoNum type="arabicPeriod"/>
            </a:pPr>
            <a:r>
              <a:rPr lang="hr-HR" sz="1400" b="1" dirty="0" smtClean="0">
                <a:solidFill>
                  <a:schemeClr val="bg1"/>
                </a:solidFill>
              </a:rPr>
              <a:t>Mediji</a:t>
            </a:r>
            <a:r>
              <a:rPr lang="hr-HR" sz="1400" b="1" dirty="0">
                <a:solidFill>
                  <a:schemeClr val="bg1"/>
                </a:solidFill>
              </a:rPr>
              <a:t>, turniri, udruge, dobrotvorne </a:t>
            </a:r>
            <a:r>
              <a:rPr lang="hr-HR" sz="1400" b="1" dirty="0" smtClean="0">
                <a:solidFill>
                  <a:schemeClr val="bg1"/>
                </a:solidFill>
              </a:rPr>
              <a:t>priredbe</a:t>
            </a:r>
          </a:p>
          <a:p>
            <a:pPr lvl="1">
              <a:buFont typeface="+mj-lt"/>
              <a:buAutoNum type="arabicPeriod"/>
            </a:pPr>
            <a:r>
              <a:rPr lang="hr-HR" sz="1400" b="1" dirty="0" smtClean="0">
                <a:solidFill>
                  <a:schemeClr val="bg1"/>
                </a:solidFill>
              </a:rPr>
              <a:t>Oprskrba </a:t>
            </a:r>
            <a:r>
              <a:rPr lang="hr-HR" sz="1400" b="1" dirty="0">
                <a:solidFill>
                  <a:schemeClr val="bg1"/>
                </a:solidFill>
              </a:rPr>
              <a:t>golf djelatnosti</a:t>
            </a:r>
          </a:p>
          <a:p>
            <a:pPr>
              <a:buFont typeface="+mj-lt"/>
              <a:buAutoNum type="arabicPeriod"/>
            </a:pPr>
            <a:r>
              <a:rPr lang="hr-HR" sz="1800" b="1" dirty="0" smtClean="0">
                <a:solidFill>
                  <a:schemeClr val="bg1"/>
                </a:solidFill>
              </a:rPr>
              <a:t>MOGUĆE </a:t>
            </a:r>
            <a:r>
              <a:rPr lang="hr-HR" sz="1800" b="1" dirty="0">
                <a:solidFill>
                  <a:schemeClr val="bg1"/>
                </a:solidFill>
              </a:rPr>
              <a:t>DJELATNOSTI (sekundarne) :</a:t>
            </a:r>
          </a:p>
          <a:p>
            <a:pPr lvl="1">
              <a:buFont typeface="+mj-lt"/>
              <a:buAutoNum type="arabicPeriod"/>
            </a:pPr>
            <a:r>
              <a:rPr lang="hr-HR" sz="1400" b="1" dirty="0" smtClean="0">
                <a:solidFill>
                  <a:schemeClr val="bg1"/>
                </a:solidFill>
              </a:rPr>
              <a:t>Ugostiteljstvo </a:t>
            </a:r>
            <a:r>
              <a:rPr lang="hr-HR" sz="1400" b="1" dirty="0">
                <a:solidFill>
                  <a:schemeClr val="bg1"/>
                </a:solidFill>
              </a:rPr>
              <a:t>i turizam</a:t>
            </a:r>
          </a:p>
          <a:p>
            <a:pPr lvl="1">
              <a:buFont typeface="+mj-lt"/>
              <a:buAutoNum type="arabicPeriod"/>
            </a:pPr>
            <a:r>
              <a:rPr lang="hr-HR" sz="1400" b="1" dirty="0" smtClean="0">
                <a:solidFill>
                  <a:schemeClr val="bg1"/>
                </a:solidFill>
              </a:rPr>
              <a:t>Nekretnine</a:t>
            </a:r>
            <a:endParaRPr lang="hr-H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8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1"/>
            <a:ext cx="9148668" cy="6858000"/>
          </a:xfrm>
          <a:prstGeom prst="rect">
            <a:avLst/>
          </a:prstGeom>
        </p:spPr>
      </p:pic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chemeClr val="bg1"/>
                </a:solidFill>
              </a:rPr>
              <a:t>DIREKTNA (PRIMARNA) POTROŠNJA NA GOLF IGRALIŠTU</a:t>
            </a:r>
            <a:endParaRPr lang="pt-BR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7400" y="104001"/>
            <a:ext cx="3076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b="1" dirty="0" smtClean="0">
                <a:solidFill>
                  <a:schemeClr val="bg1"/>
                </a:solidFill>
              </a:rPr>
              <a:t>GC Adriatic, Savudrija, Hrvatska</a:t>
            </a:r>
            <a:endParaRPr lang="hr-HR" sz="1400" b="1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200" y="2286000"/>
            <a:ext cx="8610600" cy="3810000"/>
            <a:chOff x="-76200" y="3124200"/>
            <a:chExt cx="8610600" cy="3810000"/>
          </a:xfrm>
        </p:grpSpPr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304800" y="3124200"/>
              <a:ext cx="8229600" cy="3276600"/>
            </a:xfrm>
            <a:prstGeom prst="rect">
              <a:avLst/>
            </a:prstGeom>
          </p:spPr>
          <p:txBody>
            <a:bodyPr vert="horz" lIns="91440" tIns="45720" rIns="91440" bIns="45720" numCol="2" rtlCol="0">
              <a:normAutofit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+mj-lt"/>
                <a:buAutoNum type="arabicPeriod"/>
              </a:pPr>
              <a:r>
                <a:rPr lang="hr-HR" sz="1800" b="1" dirty="0" smtClean="0">
                  <a:solidFill>
                    <a:schemeClr val="bg1"/>
                  </a:solidFill>
                </a:rPr>
                <a:t>DNEVNA GOLF POTROŠNJA </a:t>
              </a:r>
            </a:p>
            <a:p>
              <a:pPr lvl="1">
                <a:buFont typeface="+mj-lt"/>
                <a:buAutoNum type="arabicPeriod"/>
              </a:pPr>
              <a:r>
                <a:rPr lang="hr-HR" sz="1400" b="1" dirty="0" smtClean="0">
                  <a:solidFill>
                    <a:schemeClr val="bg1"/>
                  </a:solidFill>
                </a:rPr>
                <a:t>Green Fee (vikend i praznici – 65 €)</a:t>
              </a:r>
            </a:p>
            <a:p>
              <a:pPr lvl="1">
                <a:buFont typeface="+mj-lt"/>
                <a:buAutoNum type="arabicPeriod"/>
              </a:pPr>
              <a:r>
                <a:rPr lang="hr-HR" sz="1400" b="1" dirty="0" smtClean="0">
                  <a:solidFill>
                    <a:schemeClr val="bg1"/>
                  </a:solidFill>
                </a:rPr>
                <a:t>Golf kolica (svaki drugi gost)</a:t>
              </a:r>
            </a:p>
            <a:p>
              <a:pPr lvl="1">
                <a:buFont typeface="+mj-lt"/>
                <a:buAutoNum type="arabicPeriod"/>
              </a:pPr>
              <a:r>
                <a:rPr lang="hr-HR" sz="1400" b="1" dirty="0" smtClean="0">
                  <a:solidFill>
                    <a:schemeClr val="bg1"/>
                  </a:solidFill>
                </a:rPr>
                <a:t>Autić (svaki peti gost)</a:t>
              </a:r>
            </a:p>
            <a:p>
              <a:pPr lvl="1">
                <a:buFont typeface="+mj-lt"/>
                <a:buAutoNum type="arabicPeriod"/>
              </a:pPr>
              <a:r>
                <a:rPr lang="hr-HR" sz="1400" b="1" dirty="0" smtClean="0">
                  <a:solidFill>
                    <a:schemeClr val="bg1"/>
                  </a:solidFill>
                </a:rPr>
                <a:t>Žeton za Driving Range (avgerage: 1)</a:t>
              </a:r>
            </a:p>
            <a:p>
              <a:pPr lvl="1">
                <a:buFont typeface="+mj-lt"/>
                <a:buAutoNum type="arabicPeriod"/>
              </a:pPr>
              <a:r>
                <a:rPr lang="hr-HR" sz="1400" b="1" dirty="0" smtClean="0">
                  <a:solidFill>
                    <a:schemeClr val="bg1"/>
                  </a:solidFill>
                </a:rPr>
                <a:t>Sitni pribor (svaki drugi)</a:t>
              </a:r>
            </a:p>
            <a:p>
              <a:pPr lvl="1">
                <a:buFont typeface="+mj-lt"/>
                <a:buAutoNum type="arabicPeriod"/>
              </a:pPr>
              <a:r>
                <a:rPr lang="hr-HR" sz="1400" b="1" dirty="0" smtClean="0">
                  <a:solidFill>
                    <a:schemeClr val="bg1"/>
                  </a:solidFill>
                </a:rPr>
                <a:t>Golf suvenk (svaki peti)</a:t>
              </a:r>
            </a:p>
            <a:p>
              <a:pPr lvl="1">
                <a:buFont typeface="+mj-lt"/>
                <a:buAutoNum type="arabicPeriod"/>
              </a:pPr>
              <a:r>
                <a:rPr lang="hr-HR" sz="1400" b="1" dirty="0" smtClean="0">
                  <a:solidFill>
                    <a:schemeClr val="bg1"/>
                  </a:solidFill>
                </a:rPr>
                <a:t>Golf trgovina (ostalo, svaki peti)</a:t>
              </a:r>
            </a:p>
            <a:p>
              <a:pPr lvl="1">
                <a:buFont typeface="+mj-lt"/>
                <a:buAutoNum type="arabicPeriod"/>
              </a:pPr>
              <a:r>
                <a:rPr lang="hr-HR" sz="1400" b="1" dirty="0" smtClean="0">
                  <a:solidFill>
                    <a:schemeClr val="bg1"/>
                  </a:solidFill>
                </a:rPr>
                <a:t>Golf poduka (svaki sedmi)</a:t>
              </a:r>
            </a:p>
            <a:p>
              <a:pPr lvl="1">
                <a:buFont typeface="+mj-lt"/>
                <a:buAutoNum type="arabicPeriod"/>
              </a:pPr>
              <a:r>
                <a:rPr lang="hr-HR" sz="1400" b="1" dirty="0" smtClean="0">
                  <a:solidFill>
                    <a:schemeClr val="bg1"/>
                  </a:solidFill>
                </a:rPr>
                <a:t>Piće i lagani obrok (svaki drugi)</a:t>
              </a:r>
            </a:p>
            <a:p>
              <a:pPr lvl="1">
                <a:buFont typeface="+mj-lt"/>
                <a:buAutoNum type="arabicPeriod"/>
              </a:pPr>
              <a:r>
                <a:rPr lang="hr-HR" sz="1400" b="1" dirty="0" smtClean="0">
                  <a:solidFill>
                    <a:schemeClr val="bg1"/>
                  </a:solidFill>
                </a:rPr>
                <a:t>PROSJEČNA DNEVNA GOLF POTROŠNJA (vikend i praznici)</a:t>
              </a:r>
            </a:p>
            <a:p>
              <a:pPr lvl="1">
                <a:buFont typeface="+mj-lt"/>
                <a:buAutoNum type="arabicPeriod"/>
              </a:pPr>
              <a:endParaRPr lang="hr-HR" sz="1400" b="1" dirty="0">
                <a:solidFill>
                  <a:schemeClr val="bg1"/>
                </a:solidFill>
              </a:endParaRPr>
            </a:p>
            <a:p>
              <a:pPr>
                <a:buFont typeface="+mj-lt"/>
                <a:buAutoNum type="arabicPeriod"/>
              </a:pPr>
              <a:r>
                <a:rPr lang="hr-HR" sz="1800" b="1" dirty="0" smtClean="0">
                  <a:solidFill>
                    <a:schemeClr val="bg1"/>
                  </a:solidFill>
                </a:rPr>
                <a:t>DNEVNA </a:t>
              </a:r>
              <a:r>
                <a:rPr lang="hr-HR" sz="1800" b="1" dirty="0">
                  <a:solidFill>
                    <a:schemeClr val="bg1"/>
                  </a:solidFill>
                </a:rPr>
                <a:t>GOLF POTROŠNJA U 3-DNEVNOM VIKEND </a:t>
              </a:r>
              <a:r>
                <a:rPr lang="hr-HR" sz="1800" b="1" dirty="0" smtClean="0">
                  <a:solidFill>
                    <a:schemeClr val="bg1"/>
                  </a:solidFill>
                </a:rPr>
                <a:t>ARANŽMANU </a:t>
              </a:r>
            </a:p>
            <a:p>
              <a:pPr lvl="1">
                <a:buFont typeface="+mj-lt"/>
                <a:buAutoNum type="arabicPeriod"/>
              </a:pPr>
              <a:r>
                <a:rPr lang="hr-HR" sz="1400" b="1" dirty="0" smtClean="0">
                  <a:solidFill>
                    <a:schemeClr val="bg1"/>
                  </a:solidFill>
                </a:rPr>
                <a:t>Green Fee (po danu – 55 €)</a:t>
              </a:r>
            </a:p>
            <a:p>
              <a:pPr lvl="1">
                <a:buFont typeface="+mj-lt"/>
                <a:buAutoNum type="arabicPeriod"/>
              </a:pPr>
              <a:r>
                <a:rPr lang="hr-HR" sz="1400" b="1" dirty="0" smtClean="0">
                  <a:solidFill>
                    <a:schemeClr val="bg1"/>
                  </a:solidFill>
                </a:rPr>
                <a:t>Ostala golf potrošnja (po danu – 15 €)</a:t>
              </a:r>
            </a:p>
            <a:p>
              <a:pPr lvl="1">
                <a:buFont typeface="+mj-lt"/>
                <a:buAutoNum type="arabicPeriod"/>
              </a:pPr>
              <a:r>
                <a:rPr lang="hr-HR" sz="1400" b="1" dirty="0" smtClean="0">
                  <a:solidFill>
                    <a:schemeClr val="bg1"/>
                  </a:solidFill>
                </a:rPr>
                <a:t>UKUPNA 3-D GOLF POTROŠNJA (po danu)</a:t>
              </a:r>
            </a:p>
            <a:p>
              <a:pPr lvl="1">
                <a:buFont typeface="+mj-lt"/>
                <a:buAutoNum type="arabicPeriod"/>
              </a:pPr>
              <a:endParaRPr lang="hr-HR" sz="1400" b="1" dirty="0" smtClean="0">
                <a:solidFill>
                  <a:schemeClr val="bg1"/>
                </a:solidFill>
              </a:endParaRPr>
            </a:p>
            <a:p>
              <a:pPr lvl="1">
                <a:buFont typeface="+mj-lt"/>
                <a:buAutoNum type="arabicPeriod"/>
              </a:pPr>
              <a:endParaRPr lang="hr-HR" sz="1400" b="1" dirty="0" smtClean="0">
                <a:solidFill>
                  <a:schemeClr val="bg1"/>
                </a:solidFill>
              </a:endParaRPr>
            </a:p>
            <a:p>
              <a:pPr lvl="1">
                <a:buFont typeface="+mj-lt"/>
                <a:buAutoNum type="arabicPeriod"/>
              </a:pPr>
              <a:endParaRPr lang="hr-HR" sz="1400" b="1" dirty="0" smtClean="0">
                <a:solidFill>
                  <a:schemeClr val="bg1"/>
                </a:solidFill>
              </a:endParaRPr>
            </a:p>
            <a:p>
              <a:pPr>
                <a:buFont typeface="+mj-lt"/>
                <a:buAutoNum type="arabicPeriod"/>
              </a:pPr>
              <a:r>
                <a:rPr lang="hr-HR" sz="1800" b="1" dirty="0" smtClean="0">
                  <a:solidFill>
                    <a:schemeClr val="bg1"/>
                  </a:solidFill>
                </a:rPr>
                <a:t>TJEDNA GOLF POTROŠNJA U 7-DNEVNOM ARANŽMANU </a:t>
              </a:r>
            </a:p>
            <a:p>
              <a:pPr lvl="1">
                <a:buFont typeface="+mj-lt"/>
                <a:buAutoNum type="arabicPeriod"/>
              </a:pPr>
              <a:r>
                <a:rPr lang="hr-HR" sz="1400" b="1" dirty="0" smtClean="0">
                  <a:solidFill>
                    <a:schemeClr val="bg1"/>
                  </a:solidFill>
                </a:rPr>
                <a:t>Green Fee (po danu – 45 €, jedan gratis)</a:t>
              </a:r>
            </a:p>
            <a:p>
              <a:pPr lvl="1">
                <a:buFont typeface="+mj-lt"/>
                <a:buAutoNum type="arabicPeriod"/>
              </a:pPr>
              <a:r>
                <a:rPr lang="hr-HR" sz="1400" b="1" dirty="0" smtClean="0">
                  <a:solidFill>
                    <a:schemeClr val="bg1"/>
                  </a:solidFill>
                </a:rPr>
                <a:t>Ostala golf potrošnja (po danu – 15 €)</a:t>
              </a:r>
            </a:p>
            <a:p>
              <a:pPr lvl="1">
                <a:buFont typeface="+mj-lt"/>
                <a:buAutoNum type="arabicPeriod"/>
              </a:pPr>
              <a:r>
                <a:rPr lang="hr-HR" sz="1400" b="1" dirty="0" smtClean="0">
                  <a:solidFill>
                    <a:schemeClr val="bg1"/>
                  </a:solidFill>
                </a:rPr>
                <a:t>UKUPNA 7-D GOLF POTROŠNJA</a:t>
              </a:r>
              <a:endParaRPr lang="hr-H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46166" y="3368040"/>
              <a:ext cx="685800" cy="304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D66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dirty="0" smtClean="0"/>
                <a:t>55€</a:t>
              </a:r>
              <a:endParaRPr lang="hr-HR" sz="11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46166" y="3596640"/>
              <a:ext cx="685800" cy="304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D66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dirty="0" smtClean="0"/>
                <a:t>2 €</a:t>
              </a:r>
              <a:endParaRPr lang="hr-HR" sz="14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135082" y="3825240"/>
              <a:ext cx="685800" cy="304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D66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dirty="0" smtClean="0"/>
                <a:t>5</a:t>
              </a:r>
              <a:endParaRPr lang="hr-HR" sz="11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135082" y="4053840"/>
              <a:ext cx="685800" cy="304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D66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dirty="0" smtClean="0"/>
                <a:t>2</a:t>
              </a:r>
              <a:endParaRPr lang="hr-HR" sz="14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146166" y="4312920"/>
              <a:ext cx="685800" cy="304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D66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dirty="0" smtClean="0"/>
                <a:t>2</a:t>
              </a:r>
              <a:endParaRPr lang="hr-HR" sz="1100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146166" y="4541520"/>
              <a:ext cx="685800" cy="304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D66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dirty="0" smtClean="0"/>
                <a:t>3</a:t>
              </a:r>
              <a:endParaRPr lang="hr-HR" sz="14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35082" y="4770120"/>
              <a:ext cx="685800" cy="304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D66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dirty="0" smtClean="0"/>
                <a:t>2</a:t>
              </a:r>
              <a:endParaRPr lang="hr-HR" sz="1100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135082" y="4998720"/>
              <a:ext cx="685800" cy="304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D66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dirty="0" smtClean="0"/>
                <a:t>5</a:t>
              </a:r>
              <a:endParaRPr lang="hr-HR" sz="14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135082" y="5273040"/>
              <a:ext cx="685800" cy="304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D66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dirty="0" smtClean="0"/>
                <a:t>6</a:t>
              </a:r>
              <a:endParaRPr lang="hr-HR" sz="1400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439882" y="5900650"/>
              <a:ext cx="1084118" cy="576350"/>
            </a:xfrm>
            <a:prstGeom prst="ellipse">
              <a:avLst/>
            </a:prstGeom>
            <a:solidFill>
              <a:srgbClr val="007A37"/>
            </a:solidFill>
            <a:ln>
              <a:solidFill>
                <a:srgbClr val="00D6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b="1" dirty="0" smtClean="0"/>
                <a:t>Vikend</a:t>
              </a:r>
            </a:p>
            <a:p>
              <a:pPr algn="ctr"/>
              <a:r>
                <a:rPr lang="hr-HR" sz="1400" b="1" dirty="0" smtClean="0"/>
                <a:t>92 €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4125884" y="3581400"/>
              <a:ext cx="685800" cy="304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D66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dirty="0" smtClean="0"/>
                <a:t>165</a:t>
              </a:r>
              <a:endParaRPr lang="hr-HR" sz="11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4125884" y="3810000"/>
              <a:ext cx="685800" cy="304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D66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dirty="0" smtClean="0"/>
                <a:t>45</a:t>
              </a:r>
              <a:endParaRPr lang="hr-HR" sz="14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-76200" y="5486400"/>
              <a:ext cx="931718" cy="576350"/>
            </a:xfrm>
            <a:prstGeom prst="ellipse">
              <a:avLst/>
            </a:prstGeom>
            <a:solidFill>
              <a:srgbClr val="007A37"/>
            </a:solidFill>
            <a:ln>
              <a:solidFill>
                <a:srgbClr val="00D6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b="1" dirty="0" smtClean="0"/>
                <a:t>82 €</a:t>
              </a:r>
              <a:endParaRPr lang="hr-HR" sz="1100" b="1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4478482" y="4376650"/>
              <a:ext cx="1236518" cy="576350"/>
            </a:xfrm>
            <a:prstGeom prst="ellipse">
              <a:avLst/>
            </a:prstGeom>
            <a:solidFill>
              <a:srgbClr val="007A37"/>
            </a:solidFill>
            <a:ln>
              <a:solidFill>
                <a:srgbClr val="00D6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b="1" dirty="0"/>
                <a:t>p</a:t>
              </a:r>
              <a:r>
                <a:rPr lang="hr-HR" sz="1400" b="1" dirty="0" smtClean="0"/>
                <a:t>o danu</a:t>
              </a:r>
            </a:p>
            <a:p>
              <a:pPr algn="ctr"/>
              <a:r>
                <a:rPr lang="hr-HR" sz="1400" b="1" dirty="0" smtClean="0"/>
                <a:t>70 €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3886200" y="4044141"/>
              <a:ext cx="931718" cy="576350"/>
            </a:xfrm>
            <a:prstGeom prst="ellipse">
              <a:avLst/>
            </a:prstGeom>
            <a:solidFill>
              <a:srgbClr val="007A37"/>
            </a:solidFill>
            <a:ln>
              <a:solidFill>
                <a:srgbClr val="00D6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b="1" dirty="0" smtClean="0"/>
                <a:t>210 €</a:t>
              </a:r>
              <a:endParaRPr lang="hr-HR" sz="1100" b="1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4125884" y="5562600"/>
              <a:ext cx="685800" cy="304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D66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dirty="0" smtClean="0"/>
                <a:t>270</a:t>
              </a:r>
              <a:endParaRPr lang="hr-HR" sz="1100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4125884" y="5791200"/>
              <a:ext cx="685800" cy="304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D66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dirty="0" smtClean="0"/>
                <a:t>90</a:t>
              </a:r>
              <a:endParaRPr lang="hr-HR" sz="1400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4478482" y="6357850"/>
              <a:ext cx="1236518" cy="576350"/>
            </a:xfrm>
            <a:prstGeom prst="ellipse">
              <a:avLst/>
            </a:prstGeom>
            <a:solidFill>
              <a:srgbClr val="007A37"/>
            </a:solidFill>
            <a:ln>
              <a:solidFill>
                <a:srgbClr val="00D6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b="1" dirty="0"/>
                <a:t>p</a:t>
              </a:r>
              <a:r>
                <a:rPr lang="hr-HR" sz="1400" b="1" dirty="0" smtClean="0"/>
                <a:t>o danu</a:t>
              </a:r>
            </a:p>
            <a:p>
              <a:pPr algn="ctr"/>
              <a:r>
                <a:rPr lang="hr-HR" sz="1400" b="1" dirty="0" smtClean="0"/>
                <a:t>60 €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3886200" y="6025341"/>
              <a:ext cx="931718" cy="576350"/>
            </a:xfrm>
            <a:prstGeom prst="ellipse">
              <a:avLst/>
            </a:prstGeom>
            <a:solidFill>
              <a:srgbClr val="007A37"/>
            </a:solidFill>
            <a:ln>
              <a:solidFill>
                <a:srgbClr val="00D6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b="1" dirty="0" smtClean="0"/>
                <a:t>360 €</a:t>
              </a:r>
              <a:endParaRPr lang="hr-HR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800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>
                <a:solidFill>
                  <a:schemeClr val="bg1"/>
                </a:solidFill>
              </a:rPr>
              <a:t>SEKUNDARNA GOLF POTROŠNJA UGOSTITELJSTVA I TURIZMA</a:t>
            </a:r>
            <a:endParaRPr lang="pt-BR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67400" y="104001"/>
            <a:ext cx="3076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b="1" dirty="0" smtClean="0">
                <a:solidFill>
                  <a:schemeClr val="bg1"/>
                </a:solidFill>
              </a:rPr>
              <a:t>Riverside Golf Resort, Zagreb, Hrvatska</a:t>
            </a:r>
            <a:endParaRPr lang="hr-HR" sz="1400" b="1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2286000"/>
            <a:ext cx="8686800" cy="3548150"/>
            <a:chOff x="0" y="2286000"/>
            <a:chExt cx="8686800" cy="3548150"/>
          </a:xfrm>
        </p:grpSpPr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457200" y="2286000"/>
              <a:ext cx="8229600" cy="3276600"/>
            </a:xfrm>
            <a:prstGeom prst="rect">
              <a:avLst/>
            </a:prstGeom>
          </p:spPr>
          <p:txBody>
            <a:bodyPr vert="horz" lIns="91440" tIns="45720" rIns="91440" bIns="45720" numCol="2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+mj-lt"/>
                <a:buAutoNum type="arabicPeriod"/>
              </a:pPr>
              <a:r>
                <a:rPr lang="hr-HR" sz="1800" b="1" dirty="0" smtClean="0">
                  <a:solidFill>
                    <a:schemeClr val="bg1"/>
                  </a:solidFill>
                </a:rPr>
                <a:t>SMJEŠTAJ U HOTELU S 4*</a:t>
              </a:r>
            </a:p>
            <a:p>
              <a:pPr lvl="1">
                <a:buFont typeface="+mj-lt"/>
                <a:buAutoNum type="arabicPeriod"/>
              </a:pPr>
              <a:r>
                <a:rPr lang="hr-HR" sz="1400" b="1" dirty="0" smtClean="0">
                  <a:solidFill>
                    <a:schemeClr val="bg1"/>
                  </a:solidFill>
                </a:rPr>
                <a:t>Noćenje s doručkom</a:t>
              </a:r>
            </a:p>
            <a:p>
              <a:pPr lvl="1">
                <a:buFont typeface="+mj-lt"/>
                <a:buAutoNum type="arabicPeriod"/>
              </a:pPr>
              <a:r>
                <a:rPr lang="hr-HR" sz="1400" b="1" dirty="0" smtClean="0">
                  <a:solidFill>
                    <a:schemeClr val="bg1"/>
                  </a:solidFill>
                </a:rPr>
                <a:t>Taksa, piće</a:t>
              </a:r>
            </a:p>
            <a:p>
              <a:pPr lvl="1">
                <a:buFont typeface="+mj-lt"/>
                <a:buAutoNum type="arabicPeriod"/>
              </a:pPr>
              <a:r>
                <a:rPr lang="hr-HR" sz="1400" b="1" dirty="0" smtClean="0">
                  <a:solidFill>
                    <a:schemeClr val="bg1"/>
                  </a:solidFill>
                </a:rPr>
                <a:t>UKUPNO SMJEŠTAJ</a:t>
              </a:r>
            </a:p>
            <a:p>
              <a:pPr lvl="1">
                <a:buFont typeface="+mj-lt"/>
                <a:buAutoNum type="arabicPeriod"/>
              </a:pPr>
              <a:endParaRPr lang="hr-HR" sz="1400" b="1" dirty="0">
                <a:solidFill>
                  <a:schemeClr val="bg1"/>
                </a:solidFill>
              </a:endParaRPr>
            </a:p>
            <a:p>
              <a:pPr>
                <a:buFont typeface="+mj-lt"/>
                <a:buAutoNum type="arabicPeriod"/>
              </a:pPr>
              <a:r>
                <a:rPr lang="hr-HR" sz="1800" b="1" dirty="0" smtClean="0">
                  <a:solidFill>
                    <a:schemeClr val="bg1"/>
                  </a:solidFill>
                </a:rPr>
                <a:t>RUČAK / VEČERA (vanpansionski, restoran više/visoke kategorije)</a:t>
              </a:r>
            </a:p>
            <a:p>
              <a:pPr lvl="1">
                <a:buFont typeface="+mj-lt"/>
                <a:buAutoNum type="arabicPeriod"/>
              </a:pPr>
              <a:r>
                <a:rPr lang="hr-HR" sz="1400" b="1" dirty="0" smtClean="0">
                  <a:solidFill>
                    <a:schemeClr val="bg1"/>
                  </a:solidFill>
                </a:rPr>
                <a:t>Obrok tri slijeda</a:t>
              </a:r>
            </a:p>
            <a:p>
              <a:pPr lvl="1">
                <a:buFont typeface="+mj-lt"/>
                <a:buAutoNum type="arabicPeriod"/>
              </a:pPr>
              <a:r>
                <a:rPr lang="hr-HR" sz="1400" b="1" dirty="0" smtClean="0">
                  <a:solidFill>
                    <a:schemeClr val="bg1"/>
                  </a:solidFill>
                </a:rPr>
                <a:t>Piće</a:t>
              </a:r>
            </a:p>
            <a:p>
              <a:pPr lvl="1">
                <a:buFont typeface="+mj-lt"/>
                <a:buAutoNum type="arabicPeriod"/>
              </a:pPr>
              <a:r>
                <a:rPr lang="hr-HR" sz="1400" b="1" dirty="0" smtClean="0">
                  <a:solidFill>
                    <a:schemeClr val="bg1"/>
                  </a:solidFill>
                </a:rPr>
                <a:t>UKUPNO OBROK</a:t>
              </a:r>
            </a:p>
            <a:p>
              <a:pPr lvl="1">
                <a:buFont typeface="+mj-lt"/>
                <a:buAutoNum type="arabicPeriod"/>
              </a:pPr>
              <a:endParaRPr lang="hr-HR" sz="1400" b="1" dirty="0" smtClean="0">
                <a:solidFill>
                  <a:schemeClr val="bg1"/>
                </a:solidFill>
              </a:endParaRPr>
            </a:p>
            <a:p>
              <a:pPr lvl="1">
                <a:buFont typeface="+mj-lt"/>
                <a:buAutoNum type="arabicPeriod"/>
              </a:pPr>
              <a:endParaRPr lang="hr-HR" sz="1400" b="1" dirty="0" smtClean="0">
                <a:solidFill>
                  <a:schemeClr val="bg1"/>
                </a:solidFill>
              </a:endParaRPr>
            </a:p>
            <a:p>
              <a:pPr>
                <a:buFont typeface="+mj-lt"/>
                <a:buAutoNum type="arabicPeriod"/>
              </a:pPr>
              <a:r>
                <a:rPr lang="hr-HR" sz="1800" b="1" dirty="0" smtClean="0">
                  <a:solidFill>
                    <a:schemeClr val="bg1"/>
                  </a:solidFill>
                </a:rPr>
                <a:t>OSTALA POTROŠNJA </a:t>
              </a:r>
            </a:p>
            <a:p>
              <a:pPr lvl="1">
                <a:buFont typeface="+mj-lt"/>
                <a:buAutoNum type="arabicPeriod"/>
              </a:pPr>
              <a:r>
                <a:rPr lang="hr-HR" sz="1400" b="1" dirty="0" smtClean="0">
                  <a:solidFill>
                    <a:schemeClr val="bg1"/>
                  </a:solidFill>
                </a:rPr>
                <a:t>Kupovina, zabava, kultura i sl.</a:t>
              </a:r>
            </a:p>
            <a:p>
              <a:pPr lvl="1">
                <a:buFont typeface="+mj-lt"/>
                <a:buAutoNum type="arabicPeriod"/>
              </a:pPr>
              <a:r>
                <a:rPr lang="hr-HR" sz="1400" b="1" dirty="0" smtClean="0">
                  <a:solidFill>
                    <a:schemeClr val="bg1"/>
                  </a:solidFill>
                </a:rPr>
                <a:t>UKUPNO</a:t>
              </a:r>
            </a:p>
            <a:p>
              <a:pPr lvl="1">
                <a:buFont typeface="+mj-lt"/>
                <a:buAutoNum type="arabicPeriod"/>
              </a:pPr>
              <a:endParaRPr lang="hr-HR" sz="1400" b="1" dirty="0" smtClean="0">
                <a:solidFill>
                  <a:schemeClr val="bg1"/>
                </a:solidFill>
              </a:endParaRPr>
            </a:p>
            <a:p>
              <a:pPr lvl="1">
                <a:buFont typeface="+mj-lt"/>
                <a:buAutoNum type="arabicPeriod"/>
              </a:pPr>
              <a:endParaRPr lang="hr-HR" sz="1400" b="1" dirty="0" smtClean="0">
                <a:solidFill>
                  <a:schemeClr val="bg1"/>
                </a:solidFill>
              </a:endParaRPr>
            </a:p>
            <a:p>
              <a:pPr>
                <a:buFont typeface="+mj-lt"/>
                <a:buAutoNum type="arabicPeriod"/>
              </a:pPr>
              <a:r>
                <a:rPr lang="hr-HR" sz="1800" b="1" dirty="0" smtClean="0">
                  <a:solidFill>
                    <a:schemeClr val="bg1"/>
                  </a:solidFill>
                </a:rPr>
                <a:t>GORIVO I CESTARINA</a:t>
              </a:r>
            </a:p>
            <a:p>
              <a:pPr lvl="1">
                <a:buFont typeface="+mj-lt"/>
                <a:buAutoNum type="arabicPeriod"/>
              </a:pPr>
              <a:r>
                <a:rPr lang="hr-HR" sz="1400" b="1" dirty="0" smtClean="0">
                  <a:solidFill>
                    <a:schemeClr val="bg1"/>
                  </a:solidFill>
                </a:rPr>
                <a:t>Vlastiti auto ili rent-a-car</a:t>
              </a:r>
            </a:p>
            <a:p>
              <a:pPr lvl="1">
                <a:buFont typeface="+mj-lt"/>
                <a:buAutoNum type="arabicPeriod"/>
              </a:pPr>
              <a:r>
                <a:rPr lang="hr-HR" sz="1400" b="1" dirty="0" smtClean="0">
                  <a:solidFill>
                    <a:schemeClr val="bg1"/>
                  </a:solidFill>
                </a:rPr>
                <a:t>UKUPNO</a:t>
              </a:r>
            </a:p>
            <a:p>
              <a:pPr lvl="1">
                <a:buFont typeface="+mj-lt"/>
                <a:buAutoNum type="arabicPeriod"/>
              </a:pPr>
              <a:endParaRPr lang="hr-HR" sz="1400" b="1" dirty="0" smtClean="0">
                <a:solidFill>
                  <a:schemeClr val="bg1"/>
                </a:solidFill>
              </a:endParaRPr>
            </a:p>
            <a:p>
              <a:pPr lvl="1">
                <a:buFont typeface="+mj-lt"/>
                <a:buAutoNum type="arabicPeriod"/>
              </a:pPr>
              <a:endParaRPr lang="hr-HR" sz="1400" b="1" dirty="0" smtClean="0">
                <a:solidFill>
                  <a:schemeClr val="bg1"/>
                </a:solidFill>
              </a:endParaRPr>
            </a:p>
            <a:p>
              <a:pPr>
                <a:buFont typeface="+mj-lt"/>
                <a:buAutoNum type="arabicPeriod"/>
              </a:pPr>
              <a:r>
                <a:rPr lang="hr-HR" sz="1800" b="1" dirty="0" smtClean="0">
                  <a:solidFill>
                    <a:schemeClr val="bg1"/>
                  </a:solidFill>
                </a:rPr>
                <a:t>UKUPNO NE-GOLF POTROŠNJA H4* </a:t>
              </a:r>
              <a:endParaRPr lang="hr-HR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98566" y="2529840"/>
              <a:ext cx="685800" cy="304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D66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dirty="0" smtClean="0"/>
                <a:t>80€</a:t>
              </a:r>
              <a:endParaRPr lang="hr-HR" sz="11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98566" y="2758440"/>
              <a:ext cx="685800" cy="304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D66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dirty="0" smtClean="0"/>
                <a:t>5 €</a:t>
              </a:r>
              <a:endParaRPr lang="hr-HR" sz="140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278284" y="2590800"/>
              <a:ext cx="685800" cy="304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D66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dirty="0" smtClean="0"/>
                <a:t>7 €</a:t>
              </a:r>
              <a:endParaRPr lang="hr-HR" sz="11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0" y="3005050"/>
              <a:ext cx="931718" cy="576350"/>
            </a:xfrm>
            <a:prstGeom prst="ellipse">
              <a:avLst/>
            </a:prstGeom>
            <a:solidFill>
              <a:srgbClr val="007A37"/>
            </a:solidFill>
            <a:ln>
              <a:solidFill>
                <a:srgbClr val="00D6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b="1" dirty="0" smtClean="0"/>
                <a:t>85 €</a:t>
              </a:r>
              <a:endParaRPr lang="hr-HR" sz="1100" b="1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4032366" y="2819400"/>
              <a:ext cx="931718" cy="576350"/>
            </a:xfrm>
            <a:prstGeom prst="ellipse">
              <a:avLst/>
            </a:prstGeom>
            <a:solidFill>
              <a:srgbClr val="007A37"/>
            </a:solidFill>
            <a:ln>
              <a:solidFill>
                <a:srgbClr val="00D6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b="1" dirty="0" smtClean="0"/>
                <a:t>7 €</a:t>
              </a:r>
              <a:endParaRPr lang="hr-HR" sz="1100" b="1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3760124" y="5257800"/>
              <a:ext cx="1236518" cy="576350"/>
            </a:xfrm>
            <a:prstGeom prst="ellipse">
              <a:avLst/>
            </a:prstGeom>
            <a:solidFill>
              <a:srgbClr val="007A37"/>
            </a:solidFill>
            <a:ln>
              <a:solidFill>
                <a:srgbClr val="00D6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b="1" dirty="0"/>
                <a:t>p</a:t>
              </a:r>
              <a:r>
                <a:rPr lang="hr-HR" sz="1400" b="1" dirty="0" smtClean="0"/>
                <a:t>o danu</a:t>
              </a:r>
            </a:p>
            <a:p>
              <a:pPr algn="ctr"/>
              <a:r>
                <a:rPr lang="hr-HR" sz="1400" b="1" dirty="0" smtClean="0"/>
                <a:t>132 </a:t>
              </a:r>
              <a:r>
                <a:rPr lang="hr-HR" sz="1400" b="1" dirty="0" smtClean="0"/>
                <a:t>€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298566" y="4186843"/>
              <a:ext cx="685800" cy="304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D66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dirty="0" smtClean="0"/>
                <a:t>25€</a:t>
              </a:r>
              <a:endParaRPr lang="hr-HR" sz="1100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298566" y="4415443"/>
              <a:ext cx="685800" cy="304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D66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dirty="0" smtClean="0"/>
                <a:t>5 €</a:t>
              </a:r>
              <a:endParaRPr lang="hr-HR" sz="1400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0" y="4662053"/>
              <a:ext cx="931718" cy="576350"/>
            </a:xfrm>
            <a:prstGeom prst="ellipse">
              <a:avLst/>
            </a:prstGeom>
            <a:solidFill>
              <a:srgbClr val="007A37"/>
            </a:solidFill>
            <a:ln>
              <a:solidFill>
                <a:srgbClr val="00D6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b="1" dirty="0" smtClean="0"/>
                <a:t>30 €</a:t>
              </a:r>
              <a:endParaRPr lang="hr-HR" sz="1100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284518" y="3919450"/>
              <a:ext cx="685800" cy="304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D66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dirty="0" smtClean="0"/>
                <a:t>10€</a:t>
              </a:r>
              <a:endParaRPr lang="hr-HR" sz="1100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4038600" y="4148050"/>
              <a:ext cx="931718" cy="576350"/>
            </a:xfrm>
            <a:prstGeom prst="ellipse">
              <a:avLst/>
            </a:prstGeom>
            <a:solidFill>
              <a:srgbClr val="007A37"/>
            </a:solidFill>
            <a:ln>
              <a:solidFill>
                <a:srgbClr val="00D6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b="1" dirty="0" smtClean="0"/>
                <a:t>10 €</a:t>
              </a:r>
              <a:endParaRPr lang="hr-HR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1018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3331</TotalTime>
  <Words>856</Words>
  <Application>Microsoft Office PowerPoint</Application>
  <PresentationFormat>On-screen Show (4:3)</PresentationFormat>
  <Paragraphs>230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Worksheet</vt:lpstr>
      <vt:lpstr>EKONOMSKI UČINCI RAZVOJA  GOLF DESTINACIJE POREČ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GOLF TURIZAM</dc:title>
  <dc:creator>CimsterPC</dc:creator>
  <cp:lastModifiedBy>Luka Karaula</cp:lastModifiedBy>
  <cp:revision>140</cp:revision>
  <dcterms:created xsi:type="dcterms:W3CDTF">2006-08-16T00:00:00Z</dcterms:created>
  <dcterms:modified xsi:type="dcterms:W3CDTF">2018-05-27T11:16:14Z</dcterms:modified>
</cp:coreProperties>
</file>